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257" r:id="rId5"/>
    <p:sldId id="258" r:id="rId6"/>
    <p:sldId id="1283" r:id="rId7"/>
    <p:sldId id="1246" r:id="rId8"/>
    <p:sldId id="1280" r:id="rId9"/>
    <p:sldId id="260" r:id="rId10"/>
    <p:sldId id="1261" r:id="rId11"/>
    <p:sldId id="1271" r:id="rId12"/>
    <p:sldId id="1245" r:id="rId13"/>
    <p:sldId id="1266" r:id="rId14"/>
    <p:sldId id="1243" r:id="rId15"/>
    <p:sldId id="1267" r:id="rId16"/>
    <p:sldId id="1281" r:id="rId17"/>
    <p:sldId id="1268" r:id="rId18"/>
    <p:sldId id="1255" r:id="rId19"/>
    <p:sldId id="1257" r:id="rId20"/>
    <p:sldId id="1241" r:id="rId21"/>
    <p:sldId id="1260" r:id="rId22"/>
    <p:sldId id="1273" r:id="rId23"/>
    <p:sldId id="1269" r:id="rId24"/>
    <p:sldId id="1274" r:id="rId25"/>
    <p:sldId id="1275" r:id="rId26"/>
    <p:sldId id="1276" r:id="rId27"/>
    <p:sldId id="1278" r:id="rId28"/>
    <p:sldId id="1277" r:id="rId29"/>
    <p:sldId id="261" r:id="rId30"/>
    <p:sldId id="1244" r:id="rId31"/>
    <p:sldId id="1272" r:id="rId32"/>
    <p:sldId id="263" r:id="rId33"/>
    <p:sldId id="278" r:id="rId34"/>
    <p:sldId id="279" r:id="rId35"/>
    <p:sldId id="1282" r:id="rId36"/>
    <p:sldId id="265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273F43-85F6-4D41-4EAA-5D5FFF5EB24F}" name="Hannah E. Pell" initials="HEP" userId="S::hepell@energysolutions.com::76f4a597-b3d9-4b1c-a0dd-5d89eb3e5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530FD8-CE4C-40CD-B19E-F36997A6E872}" v="4" dt="2025-03-20T20:22:08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64" autoAdjust="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007D6DB-7E47-44B3-A976-96065AAB8D1E}" type="datetimeFigureOut"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406C8B95-AFBD-4FC1-870B-F7367AF47E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A3273-05D7-4945-94C4-D6A0F90D65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6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C8B95-AFBD-4FC1-870B-F7367AF47E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62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you have any further questions or comments, please do not hesitate to contact our Public Affairs Office. The contact information can be found on this slide.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 for your interest and participation in this presentation.</a:t>
            </a:r>
          </a:p>
          <a:p>
            <a:endParaRPr lang="en-US" dirty="0"/>
          </a:p>
          <a:p>
            <a:r>
              <a:rPr lang="en-US" dirty="0"/>
              <a:t>Now let’s get to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EFE49-D9A0-446D-A7A4-C73E14047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E32E-0358-6EA8-CB6B-B796E4FF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004F0-E7C3-4265-64A9-F0F63324E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9FA41-75D3-EBD2-7C8F-0B1D6381E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you have any further questions or comments, please do not hesitate to contact our Public Affairs Office. The contact information can be found on this slide.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 for your interest and participation in this presentation.</a:t>
            </a:r>
          </a:p>
          <a:p>
            <a:endParaRPr lang="en-US" dirty="0"/>
          </a:p>
          <a:p>
            <a:r>
              <a:rPr lang="en-US" dirty="0"/>
              <a:t>Now let’s get to your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18BB3-8D1F-FF6B-B989-7A7299633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EFE49-D9A0-446D-A7A4-C73E14047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5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CDC931-AB8B-4A77-B88A-F57F5F491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4" y="3049"/>
            <a:ext cx="12177552" cy="6851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48CE84-4053-4BD1-B659-5A90B69BF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3" y="535519"/>
            <a:ext cx="6763657" cy="2317751"/>
          </a:xfrm>
          <a:prstGeom prst="rect">
            <a:avLst/>
          </a:prstGeom>
        </p:spPr>
        <p:txBody>
          <a:bodyPr anchor="ctr"/>
          <a:lstStyle>
            <a:lvl1pPr algn="r"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532C8-6AD1-4981-8524-25A99262A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9400" y="2967990"/>
            <a:ext cx="6172200" cy="61087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solidFill>
                  <a:srgbClr val="3091BD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7FF1C-9F19-4283-BB68-25C9E9477C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4486138"/>
            <a:ext cx="3911600" cy="1293439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DE39E4-A0C0-4F79-8EA7-60308EFA5A68}"/>
              </a:ext>
            </a:extLst>
          </p:cNvPr>
          <p:cNvSpPr/>
          <p:nvPr userDrawn="1"/>
        </p:nvSpPr>
        <p:spPr>
          <a:xfrm>
            <a:off x="0" y="1"/>
            <a:ext cx="12192000" cy="190500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814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98D8-B51D-4868-889A-99743E00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3748616"/>
          </a:xfrm>
          <a:prstGeom prst="rect">
            <a:avLst/>
          </a:prstGeom>
        </p:spPr>
        <p:txBody>
          <a:bodyPr/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667"/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400"/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2133"/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2133"/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27318-80DD-4185-ACDF-464A50193A83}"/>
              </a:ext>
            </a:extLst>
          </p:cNvPr>
          <p:cNvSpPr/>
          <p:nvPr userDrawn="1"/>
        </p:nvSpPr>
        <p:spPr>
          <a:xfrm>
            <a:off x="0" y="1"/>
            <a:ext cx="12192000" cy="190500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E9D35-68B6-4F41-AFCC-7F275082817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7BDCBD-6B5A-4A3A-9D0F-9B809121C8AC}"/>
              </a:ext>
            </a:extLst>
          </p:cNvPr>
          <p:cNvGrpSpPr/>
          <p:nvPr userDrawn="1"/>
        </p:nvGrpSpPr>
        <p:grpSpPr>
          <a:xfrm>
            <a:off x="7874000" y="192179"/>
            <a:ext cx="4241800" cy="2336916"/>
            <a:chOff x="5905500" y="144134"/>
            <a:chExt cx="3181350" cy="17526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A0BC10-518E-464E-88DD-6B30F7F9C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3904" y="144134"/>
              <a:ext cx="2622946" cy="1752687"/>
            </a:xfrm>
            <a:prstGeom prst="ellipse">
              <a:avLst/>
            </a:prstGeom>
            <a:effectLst>
              <a:glow>
                <a:schemeClr val="accent1"/>
              </a:glow>
              <a:outerShdw dist="50800" dir="5400000" sx="1000" sy="1000" algn="ctr" rotWithShape="0">
                <a:srgbClr val="000000">
                  <a:alpha val="0"/>
                </a:srgbClr>
              </a:outerShdw>
              <a:softEdge rad="27940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6EF05F-4702-4B89-A0CF-8E40E1124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642" y="522905"/>
              <a:ext cx="881571" cy="291507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8B09F9-B3A6-4125-9287-0355E386E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00" y="759653"/>
              <a:ext cx="2702114" cy="240307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9C821-9471-4931-9E66-2079A07B0F0E}"/>
              </a:ext>
            </a:extLst>
          </p:cNvPr>
          <p:cNvSpPr/>
          <p:nvPr userDrawn="1"/>
        </p:nvSpPr>
        <p:spPr>
          <a:xfrm>
            <a:off x="0" y="6025928"/>
            <a:ext cx="12192000" cy="832073"/>
          </a:xfrm>
          <a:prstGeom prst="rect">
            <a:avLst/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A2F8E767-5CDB-4AD8-92C8-A73D4982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65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3522AA-FC92-4C71-B3E8-E8495488A0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Date Placeholder 19">
            <a:extLst>
              <a:ext uri="{FF2B5EF4-FFF2-40B4-BE49-F238E27FC236}">
                <a16:creationId xmlns:a16="http://schemas.microsoft.com/office/drawing/2014/main" id="{890B9F92-8FFC-4516-8246-515B1BC0C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6532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035CE0-2B1C-4012-B3F4-8705899FC02E}" type="datetime1">
              <a:rPr lang="en-US" smtClean="0"/>
              <a:t>3/20/2025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7D6D3A0-9B38-4667-B524-112F7C31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79967"/>
            <a:ext cx="4944281" cy="3748616"/>
          </a:xfrm>
          <a:prstGeom prst="rect">
            <a:avLst/>
          </a:prstGeom>
        </p:spPr>
        <p:txBody>
          <a:bodyPr/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667"/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400"/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2133"/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2133"/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1F94C19-B7E2-4481-93F7-D4DD4AB1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F668F15-A607-4395-81A0-A13DEA2874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58682" y="1979967"/>
            <a:ext cx="6333319" cy="3748616"/>
          </a:xfrm>
          <a:prstGeom prst="rect">
            <a:avLst/>
          </a:prstGeom>
        </p:spPr>
        <p:txBody>
          <a:bodyPr/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667"/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400"/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2133"/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2133"/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57FB04-996C-4C3E-BAA0-ED98C7FC5B53}"/>
              </a:ext>
            </a:extLst>
          </p:cNvPr>
          <p:cNvSpPr/>
          <p:nvPr userDrawn="1"/>
        </p:nvSpPr>
        <p:spPr>
          <a:xfrm>
            <a:off x="0" y="1"/>
            <a:ext cx="12192000" cy="190500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D2A419C-18C3-4FD0-8AA1-AC56B3633EFB}"/>
              </a:ext>
            </a:extLst>
          </p:cNvPr>
          <p:cNvGrpSpPr/>
          <p:nvPr userDrawn="1"/>
        </p:nvGrpSpPr>
        <p:grpSpPr>
          <a:xfrm>
            <a:off x="7874000" y="192179"/>
            <a:ext cx="4241800" cy="2336916"/>
            <a:chOff x="5905500" y="144134"/>
            <a:chExt cx="3181350" cy="175268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3D14304-E355-4EE1-8D2D-9F998EA7B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3904" y="144134"/>
              <a:ext cx="2622946" cy="1752687"/>
            </a:xfrm>
            <a:prstGeom prst="ellipse">
              <a:avLst/>
            </a:prstGeom>
            <a:effectLst>
              <a:glow>
                <a:schemeClr val="accent1"/>
              </a:glow>
              <a:outerShdw dist="50800" dir="5400000" sx="1000" sy="1000" algn="ctr" rotWithShape="0">
                <a:srgbClr val="000000">
                  <a:alpha val="0"/>
                </a:srgbClr>
              </a:outerShdw>
              <a:softEdge rad="279400"/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FDB75EF-F377-4E25-AF02-CF60270ECA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642" y="522905"/>
              <a:ext cx="881571" cy="291507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8F3C939-77C2-465E-9AD1-85A9343DFD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00" y="759653"/>
              <a:ext cx="2702114" cy="240307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9B5A3-CC5E-47C9-B3F3-3C425502E143}"/>
              </a:ext>
            </a:extLst>
          </p:cNvPr>
          <p:cNvSpPr/>
          <p:nvPr userDrawn="1"/>
        </p:nvSpPr>
        <p:spPr>
          <a:xfrm>
            <a:off x="0" y="6025928"/>
            <a:ext cx="12192000" cy="832073"/>
          </a:xfrm>
          <a:prstGeom prst="rect">
            <a:avLst/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E530C78-AACB-4392-A495-9B38FE5DE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65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3522AA-FC92-4C71-B3E8-E8495488A0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9">
            <a:extLst>
              <a:ext uri="{FF2B5EF4-FFF2-40B4-BE49-F238E27FC236}">
                <a16:creationId xmlns:a16="http://schemas.microsoft.com/office/drawing/2014/main" id="{A61A445B-7398-4F07-A90F-E82AC179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6532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4D2B78C-00F4-45C7-80EF-7FD46BF7B59C}" type="datetime1">
              <a:rPr lang="en-US" smtClean="0"/>
              <a:t>3/20/2025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F66A063-68B4-48B5-BA26-CE8DF15F3CED}"/>
              </a:ext>
            </a:extLst>
          </p:cNvPr>
          <p:cNvGrpSpPr/>
          <p:nvPr userDrawn="1"/>
        </p:nvGrpSpPr>
        <p:grpSpPr>
          <a:xfrm>
            <a:off x="7874000" y="192179"/>
            <a:ext cx="4241800" cy="2336916"/>
            <a:chOff x="5905500" y="144134"/>
            <a:chExt cx="3181350" cy="17526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C2BB9A-5EDE-4F37-849B-7FC47A0829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3904" y="144134"/>
              <a:ext cx="2622946" cy="1752687"/>
            </a:xfrm>
            <a:prstGeom prst="ellipse">
              <a:avLst/>
            </a:prstGeom>
            <a:effectLst>
              <a:glow>
                <a:schemeClr val="accent1"/>
              </a:glow>
              <a:outerShdw dist="50800" dir="5400000" sx="1000" sy="1000" algn="ctr" rotWithShape="0">
                <a:srgbClr val="000000">
                  <a:alpha val="0"/>
                </a:srgbClr>
              </a:outerShdw>
              <a:softEdge rad="2794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479E2B-B3B2-482D-8331-E93EA2246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642" y="522905"/>
              <a:ext cx="881571" cy="291507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448B0F-97A7-4187-9DD2-951173A9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00" y="759653"/>
              <a:ext cx="2702114" cy="24030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C5F230C-D786-4E3C-A97E-7B9E9DB6E5BF}"/>
              </a:ext>
            </a:extLst>
          </p:cNvPr>
          <p:cNvSpPr/>
          <p:nvPr userDrawn="1"/>
        </p:nvSpPr>
        <p:spPr>
          <a:xfrm>
            <a:off x="0" y="6025928"/>
            <a:ext cx="12192000" cy="832073"/>
          </a:xfrm>
          <a:prstGeom prst="rect">
            <a:avLst/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B189CE-FC6A-49B9-908D-C6F2E1927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65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3522AA-FC92-4C71-B3E8-E8495488A0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FAF38BAC-C42F-4C52-96CC-C54C8B97D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6532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EA8B3B7-9335-4F6D-8091-2717A01BFCDB}" type="datetime1">
              <a:rPr lang="en-US" smtClean="0"/>
              <a:t>3/20/2025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5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1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B16441E-ED0C-4CCB-AA04-4B4BD064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553"/>
            <a:ext cx="10515600" cy="1259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enter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1D761AC-99B1-43BD-86FF-63BEDAF71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7220"/>
            <a:ext cx="10515600" cy="3958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55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mi2solutions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rc.gov/docs/ML2412/ML24120A255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damswebsearch2.nrc.gov/webSearch2/main.jsp?AccessionNumber=ML23354A20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hyperlink" Target="http://www.nrc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sxt.nrc.gov/navigator/AdamsXT/content/downloadContent.faces?objectStoreName=MainLibrary&amp;vsId=%7b34F1E9FC-32B2-C1F0-8643-959116900000%7d&amp;ForceBrowserDownloadMgrPrompt=fals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therine.warner@nrc.gov" TargetMode="External"/><Relationship Id="rId5" Type="http://schemas.openxmlformats.org/officeDocument/2006/relationships/hyperlink" Target="mailto:Doug.Tifft@nrc.gov" TargetMode="External"/><Relationship Id="rId4" Type="http://schemas.openxmlformats.org/officeDocument/2006/relationships/hyperlink" Target="mailto:Diane.Screnci@nrc.go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rlynch@energysolutions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D9949-8F31-4B07-A222-5EB213AC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A754B-EFFA-4D37-A155-58FD45928E5E}"/>
              </a:ext>
            </a:extLst>
          </p:cNvPr>
          <p:cNvSpPr txBox="1"/>
          <p:nvPr/>
        </p:nvSpPr>
        <p:spPr>
          <a:xfrm>
            <a:off x="3019338" y="410017"/>
            <a:ext cx="6153324" cy="830997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 dirty="0">
                <a:latin typeface="Arial Nova"/>
              </a:rPr>
              <a:t>TMI-2 CAP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0A461-8996-42C5-A581-14C5A95D9BBE}"/>
              </a:ext>
            </a:extLst>
          </p:cNvPr>
          <p:cNvSpPr txBox="1"/>
          <p:nvPr/>
        </p:nvSpPr>
        <p:spPr>
          <a:xfrm>
            <a:off x="3405416" y="1348678"/>
            <a:ext cx="5381167" cy="2923877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dirty="0">
                <a:latin typeface="Arial Nova"/>
              </a:rPr>
              <a:t>Date: March 20, 2025</a:t>
            </a:r>
          </a:p>
          <a:p>
            <a:pPr algn="ctr"/>
            <a:r>
              <a:rPr lang="en-US" sz="1600" b="1" dirty="0">
                <a:latin typeface="Arial Nova"/>
              </a:rPr>
              <a:t>Time: 6:00pm – 7:30pm</a:t>
            </a:r>
            <a:br>
              <a:rPr lang="en-US" sz="3200" b="1" dirty="0">
                <a:latin typeface="Arial Nova"/>
              </a:rPr>
            </a:br>
            <a:r>
              <a:rPr lang="en-US" sz="1600" b="1" u="sng" dirty="0">
                <a:latin typeface="Arial Nova"/>
              </a:rPr>
              <a:t>Meeting Access</a:t>
            </a:r>
          </a:p>
          <a:p>
            <a:pPr algn="ctr"/>
            <a:endParaRPr lang="en-US" sz="1400" b="1" u="sng" dirty="0">
              <a:latin typeface="Arial Nova"/>
            </a:endParaRPr>
          </a:p>
          <a:p>
            <a:pPr algn="ctr"/>
            <a:r>
              <a:rPr lang="en-US" sz="1400" b="1" dirty="0">
                <a:latin typeface="Arial Nova"/>
              </a:rPr>
              <a:t>Virtual: Microsoft Teams through</a:t>
            </a:r>
            <a:endParaRPr lang="en-US" sz="1400" b="1" dirty="0">
              <a:latin typeface="Arial Nova"/>
              <a:ea typeface="Calibri"/>
              <a:cs typeface="Calibri"/>
            </a:endParaRPr>
          </a:p>
          <a:p>
            <a:pPr algn="ctr" fontAlgn="base"/>
            <a:r>
              <a:rPr lang="en-US" sz="1400" b="1" dirty="0">
                <a:solidFill>
                  <a:srgbClr val="0563C1"/>
                </a:solidFill>
                <a:latin typeface="Arial Nova"/>
                <a:ea typeface="Calibri"/>
                <a:cs typeface="Calibri"/>
                <a:hlinkClick r:id="rId4"/>
              </a:rPr>
              <a:t>www.tmi2solutions.com</a:t>
            </a:r>
            <a:r>
              <a:rPr lang="en-US" sz="1400" b="1" dirty="0">
                <a:solidFill>
                  <a:srgbClr val="0563C1"/>
                </a:solidFill>
                <a:latin typeface="Arial Nova"/>
                <a:ea typeface="Calibri"/>
                <a:cs typeface="Calibri"/>
              </a:rPr>
              <a:t> </a:t>
            </a:r>
          </a:p>
          <a:p>
            <a:pPr algn="ctr"/>
            <a:endParaRPr lang="en-US" sz="1200" b="1" dirty="0">
              <a:latin typeface="Arial Nova"/>
              <a:ea typeface="Calibri"/>
              <a:cs typeface="Calibri"/>
            </a:endParaRPr>
          </a:p>
          <a:p>
            <a:pPr algn="ctr"/>
            <a:r>
              <a:rPr lang="en-US" sz="1400" b="1" dirty="0">
                <a:latin typeface="Arial Nova"/>
                <a:ea typeface="Calibri"/>
                <a:cs typeface="Calibri"/>
              </a:rPr>
              <a:t>Dial In: </a:t>
            </a:r>
            <a:r>
              <a:rPr lang="en-US" sz="1400" b="1" i="0" dirty="0">
                <a:effectLst/>
                <a:latin typeface="Arial Nova"/>
              </a:rPr>
              <a:t>+1 385-500-4880</a:t>
            </a:r>
          </a:p>
          <a:p>
            <a:pPr algn="ctr"/>
            <a:r>
              <a:rPr lang="en-US" sz="1400" b="1" dirty="0">
                <a:latin typeface="Arial Nova"/>
                <a:ea typeface="Calibri"/>
                <a:cs typeface="Calibri"/>
              </a:rPr>
              <a:t>With Conference ID </a:t>
            </a:r>
            <a:r>
              <a:rPr lang="en-US" sz="1400" b="1" i="0" dirty="0">
                <a:effectLst/>
                <a:latin typeface="Arial Nova"/>
              </a:rPr>
              <a:t>377086967#</a:t>
            </a:r>
            <a:endParaRPr lang="en-US" sz="1400" b="1" dirty="0">
              <a:latin typeface="Arial Nova"/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fontAlgn="base"/>
            <a:endParaRPr lang="en-US" sz="1200" b="1" dirty="0">
              <a:solidFill>
                <a:srgbClr val="0563C1"/>
              </a:solidFill>
              <a:latin typeface="Arial Nova"/>
              <a:cs typeface="Calibri"/>
            </a:endParaRPr>
          </a:p>
          <a:p>
            <a:pPr algn="ctr" fontAlgn="base"/>
            <a:r>
              <a:rPr lang="en-US" sz="1400" b="1" i="0" dirty="0">
                <a:effectLst/>
                <a:latin typeface="Arial Nova" panose="020B0504020202020204" pitchFamily="34" charset="0"/>
              </a:rPr>
              <a:t>In-Person: Penn State Harrisburg</a:t>
            </a:r>
          </a:p>
          <a:p>
            <a:pPr algn="ctr" fontAlgn="base"/>
            <a:r>
              <a:rPr lang="en-US" sz="1400" b="1" dirty="0">
                <a:latin typeface="Arial Nova" panose="020B0504020202020204" pitchFamily="34" charset="0"/>
              </a:rPr>
              <a:t>Olmstead Building, W107 Gallery Lounge, </a:t>
            </a:r>
            <a:endParaRPr lang="en-US" sz="1400" b="1" i="0" dirty="0">
              <a:effectLst/>
              <a:latin typeface="Arial Nova" panose="020B0504020202020204" pitchFamily="34" charset="0"/>
            </a:endParaRPr>
          </a:p>
          <a:p>
            <a:pPr algn="ctr" fontAlgn="base"/>
            <a:r>
              <a:rPr lang="en-US" sz="1400" b="1" i="0" dirty="0">
                <a:effectLst/>
                <a:latin typeface="Arial Nova" panose="020B0504020202020204" pitchFamily="34" charset="0"/>
              </a:rPr>
              <a:t> 777 W Harrisburg Pike, Middletown, PA 17057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64D7A-E910-488D-9CB7-A3C9CAF04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dirty="0" smtClean="0">
                <a:latin typeface="Arial Nova"/>
              </a:rPr>
              <a:pPr/>
              <a:t>1</a:t>
            </a:fld>
            <a:endParaRPr lang="en-US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64016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4B60D-82BB-6C42-45E2-E44AFBAC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56" y="375474"/>
            <a:ext cx="10515600" cy="684125"/>
          </a:xfrm>
        </p:spPr>
        <p:txBody>
          <a:bodyPr/>
          <a:lstStyle/>
          <a:p>
            <a:r>
              <a:rPr lang="en-US" sz="3200" u="sng" dirty="0">
                <a:latin typeface="Arial Nova"/>
                <a:cs typeface="Calibri"/>
              </a:rPr>
              <a:t>Phase 1b Schedule</a:t>
            </a:r>
            <a:endParaRPr lang="en-US" sz="3200" u="sng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213B-5A66-E488-368A-76777DA0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FCE15-416A-FC7A-5FA4-905DEAC4F298}"/>
              </a:ext>
            </a:extLst>
          </p:cNvPr>
          <p:cNvSpPr txBox="1"/>
          <p:nvPr/>
        </p:nvSpPr>
        <p:spPr>
          <a:xfrm>
            <a:off x="400456" y="1166603"/>
            <a:ext cx="77805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 Nova" panose="020B0504020202020204" pitchFamily="34" charset="0"/>
              </a:rPr>
              <a:t>PSDAR /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Post-Shutdown Decommissioning Activities Report (PSDAR) communicates a high-level Project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 Nova" panose="020B0504020202020204" pitchFamily="34" charset="0"/>
              </a:rPr>
              <a:t>TMI-2 has unique challenges…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Source of remaining radiation at TMI-2 is distributed throughout the Reactor Building (RB) and portions of the Auxiliary and Fuel Handling buildings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Project Leadership continues to review the schedule of activities and evaluate needed resources to complete cleanup.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 Nova" panose="020B0504020202020204" pitchFamily="34" charset="0"/>
              </a:rPr>
              <a:t>TMI-2 Waste Disposal…</a:t>
            </a:r>
          </a:p>
          <a:p>
            <a:pPr marL="834390" lvl="1" indent="-287020">
              <a:lnSpc>
                <a:spcPct val="100000"/>
              </a:lnSpc>
              <a:buChar char="•"/>
              <a:tabLst>
                <a:tab pos="834390" algn="l"/>
                <a:tab pos="835025" algn="l"/>
              </a:tabLst>
            </a:pPr>
            <a:r>
              <a:rPr lang="en-US" sz="1600" dirty="0">
                <a:latin typeface="Arial Nova" panose="020B0504020202020204" pitchFamily="34" charset="0"/>
              </a:rPr>
              <a:t>2024 4Q Class A Disposal Shipments – 14</a:t>
            </a:r>
          </a:p>
          <a:p>
            <a:pPr marL="1291590" lvl="2" indent="-287020">
              <a:lnSpc>
                <a:spcPct val="100000"/>
              </a:lnSpc>
              <a:buChar char="•"/>
              <a:tabLst>
                <a:tab pos="1291590" algn="l"/>
                <a:tab pos="1292225" algn="l"/>
              </a:tabLst>
            </a:pPr>
            <a:r>
              <a:rPr lang="en-US" sz="1600" dirty="0">
                <a:latin typeface="Arial Nova" panose="020B0504020202020204" pitchFamily="34" charset="0"/>
              </a:rPr>
              <a:t>8,826 ft3</a:t>
            </a:r>
          </a:p>
          <a:p>
            <a:pPr marL="834390" lvl="1" indent="-287020">
              <a:lnSpc>
                <a:spcPct val="100000"/>
              </a:lnSpc>
              <a:buChar char="•"/>
              <a:tabLst>
                <a:tab pos="834390" algn="l"/>
                <a:tab pos="835025" algn="l"/>
              </a:tabLst>
            </a:pPr>
            <a:r>
              <a:rPr lang="en-US" sz="1600" dirty="0">
                <a:latin typeface="Arial Nova" panose="020B0504020202020204" pitchFamily="34" charset="0"/>
              </a:rPr>
              <a:t>2025 1Q Expected Class A Disposal Shipments – 9</a:t>
            </a:r>
          </a:p>
          <a:p>
            <a:pPr marL="1291590" lvl="2" indent="-287020">
              <a:lnSpc>
                <a:spcPct val="100000"/>
              </a:lnSpc>
              <a:buChar char="•"/>
              <a:tabLst>
                <a:tab pos="1291590" algn="l"/>
                <a:tab pos="1292225" algn="l"/>
              </a:tabLst>
            </a:pPr>
            <a:r>
              <a:rPr lang="en-US" sz="1600" dirty="0">
                <a:latin typeface="Arial Nova" panose="020B0504020202020204" pitchFamily="34" charset="0"/>
              </a:rPr>
              <a:t>1 Additional Shipment for Off-site Processing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 Nova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8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4B60D-82BB-6C42-45E2-E44AFBAC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56" y="327552"/>
            <a:ext cx="10515600" cy="752101"/>
          </a:xfrm>
        </p:spPr>
        <p:txBody>
          <a:bodyPr/>
          <a:lstStyle/>
          <a:p>
            <a:r>
              <a:rPr lang="en-US" sz="3200" u="sng" dirty="0">
                <a:latin typeface="Arial Nova"/>
                <a:cs typeface="Calibri"/>
              </a:rPr>
              <a:t>Phase 1b Activities</a:t>
            </a:r>
            <a:endParaRPr lang="en-US" sz="3200" u="sng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213B-5A66-E488-368A-76777DA0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D50D4-DFD8-398D-CA34-00C06CC1A27F}"/>
              </a:ext>
            </a:extLst>
          </p:cNvPr>
          <p:cNvSpPr txBox="1"/>
          <p:nvPr/>
        </p:nvSpPr>
        <p:spPr>
          <a:xfrm>
            <a:off x="714659" y="1443840"/>
            <a:ext cx="56184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Phase 1b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Removal, packaging, and storage of remaining Fuel Bearing Material (FBM)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Independent Spent Fuel Storage Installation (ISFSI) Construction for interim storage of remaining Fuel Bearing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Dose reduction and decontamination of locked High Radiation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Packaging and transportation of Radioactive Waste (Class A, B/C, and FBM)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Decontamination of radioactive systems and components</a:t>
            </a:r>
          </a:p>
        </p:txBody>
      </p:sp>
      <p:pic>
        <p:nvPicPr>
          <p:cNvPr id="13" name="Picture 12" descr="A large factory with towers&#10;&#10;Description automatically generated with medium confidence">
            <a:extLst>
              <a:ext uri="{FF2B5EF4-FFF2-40B4-BE49-F238E27FC236}">
                <a16:creationId xmlns:a16="http://schemas.microsoft.com/office/drawing/2014/main" id="{E2BABCFC-465D-8E71-3932-BCC3AB88B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1197"/>
          <a:stretch/>
        </p:blipFill>
        <p:spPr>
          <a:xfrm>
            <a:off x="6481864" y="1626945"/>
            <a:ext cx="4871936" cy="3604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45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ork Personal Protective Equipment And Clothing Icon Set Vector Stock  Illustration - Download Image Now - iStock">
            <a:extLst>
              <a:ext uri="{FF2B5EF4-FFF2-40B4-BE49-F238E27FC236}">
                <a16:creationId xmlns:a16="http://schemas.microsoft.com/office/drawing/2014/main" id="{E248E415-920E-52D1-F348-08F60F80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6" y="2432786"/>
            <a:ext cx="3883819" cy="29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19E535-C5E8-C188-D9B0-D58E0635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552"/>
            <a:ext cx="10515600" cy="657072"/>
          </a:xfrm>
        </p:spPr>
        <p:txBody>
          <a:bodyPr/>
          <a:lstStyle/>
          <a:p>
            <a:r>
              <a:rPr lang="en-US" sz="3200" u="sng" dirty="0">
                <a:latin typeface="Arial Nova" panose="020B0504020202020204" pitchFamily="34" charset="0"/>
              </a:rPr>
              <a:t>Key Scope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0BEB6-15E7-031C-3A74-A191E5A77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61E6A-4554-430C-0CCC-4DA731B88018}"/>
              </a:ext>
            </a:extLst>
          </p:cNvPr>
          <p:cNvSpPr txBox="1"/>
          <p:nvPr/>
        </p:nvSpPr>
        <p:spPr>
          <a:xfrm>
            <a:off x="609600" y="977575"/>
            <a:ext cx="7772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ova" panose="020B0504020202020204" pitchFamily="34" charset="0"/>
              </a:rPr>
              <a:t>Equipment Hatch (EH) Enlargement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Removed majority of cement surrounding EH and portion of EH shell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 Nova" panose="020B0504020202020204" pitchFamily="34" charset="0"/>
            </a:endParaRPr>
          </a:p>
          <a:p>
            <a:r>
              <a:rPr lang="en-US" b="1" dirty="0">
                <a:latin typeface="Arial Nova" panose="020B0504020202020204" pitchFamily="34" charset="0"/>
              </a:rPr>
              <a:t>Decommissioning Support Building (DSB) Construction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Completed DSB slab, Construction started</a:t>
            </a:r>
          </a:p>
          <a:p>
            <a:endParaRPr lang="en-US" sz="1200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Spent Fuel Pool (SFP)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Removed items in and around the Spent Fuel Pool A (SFP-A)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Filling SFP-A to provide a resource for decontamination water and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Reactor Building (RB) 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Removal of significant source term near the RB entry</a:t>
            </a:r>
          </a:p>
          <a:p>
            <a:endParaRPr lang="en-US" sz="1200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Robotics, Instrumentation, Systems, &amp; Tooling (RIST)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Use of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Evaluation of 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422384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5CC57-45DA-DCEA-65C1-27DFC9E3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D10A7-EB7D-194D-55F7-19B6B6A5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552"/>
            <a:ext cx="10515600" cy="657072"/>
          </a:xfrm>
        </p:spPr>
        <p:txBody>
          <a:bodyPr/>
          <a:lstStyle/>
          <a:p>
            <a:r>
              <a:rPr lang="en-US" sz="3200" u="sng" dirty="0">
                <a:latin typeface="Arial Nova" panose="020B0504020202020204" pitchFamily="34" charset="0"/>
              </a:rPr>
              <a:t>Key Scope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E9426-1ECE-7007-BFE1-144FA2F9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3ED74-BC4F-4C34-7A1E-22AC5E832428}"/>
              </a:ext>
            </a:extLst>
          </p:cNvPr>
          <p:cNvSpPr txBox="1"/>
          <p:nvPr/>
        </p:nvSpPr>
        <p:spPr>
          <a:xfrm>
            <a:off x="609600" y="977575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Independent Spent Fuel Storage Installation (ISFSI)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Pad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Polar Crane Refurbishment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Maintenance and qualification of equipment</a:t>
            </a:r>
          </a:p>
          <a:p>
            <a:endParaRPr lang="en-US" sz="2000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Robotics, Instrumentation, Systems, &amp; Tooling (RIST)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Use of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Evaluation of new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Remote Tooling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5E1026A-F1A9-F791-16A6-767617FA7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30" y="2390577"/>
            <a:ext cx="4848160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7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4B60D-82BB-6C42-45E2-E44AFBAC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27552"/>
            <a:ext cx="11060837" cy="972438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  <a:latin typeface="Arial Nova"/>
              </a:rPr>
              <a:t>Decommissioning Work:</a:t>
            </a:r>
            <a:br>
              <a:rPr lang="en-US" sz="2800">
                <a:latin typeface="Arial Nova"/>
              </a:rPr>
            </a:br>
            <a:r>
              <a:rPr lang="en-US" sz="2800">
                <a:latin typeface="Arial Nova"/>
              </a:rPr>
              <a:t>Robotic Equipment and Training</a:t>
            </a:r>
            <a:endParaRPr lang="en-US" sz="28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213B-5A66-E488-368A-76777DA0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14D70-CF6C-8CCA-04B3-691B6EC7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1299990"/>
            <a:ext cx="7130521" cy="4557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62761-2187-AD0A-EB61-4E8ACB78B764}"/>
              </a:ext>
            </a:extLst>
          </p:cNvPr>
          <p:cNvSpPr txBox="1"/>
          <p:nvPr/>
        </p:nvSpPr>
        <p:spPr>
          <a:xfrm>
            <a:off x="7668126" y="3576788"/>
            <a:ext cx="3441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Reactor Building Cooler Removal</a:t>
            </a:r>
          </a:p>
        </p:txBody>
      </p:sp>
    </p:spTree>
    <p:extLst>
      <p:ext uri="{BB962C8B-B14F-4D97-AF65-F5344CB8AC3E}">
        <p14:creationId xmlns:p14="http://schemas.microsoft.com/office/powerpoint/2010/main" val="317042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4B60D-82BB-6C42-45E2-E44AFBAC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954" y="2896058"/>
            <a:ext cx="3524899" cy="174682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Decommissioning Work:</a:t>
            </a:r>
            <a:br>
              <a:rPr lang="en-US" sz="2800" dirty="0">
                <a:latin typeface="Arial Nova"/>
              </a:rPr>
            </a:br>
            <a:r>
              <a:rPr lang="en-US" sz="2800" dirty="0">
                <a:latin typeface="Arial Nova"/>
              </a:rPr>
              <a:t>Equipment Hatch Enlargement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213B-5A66-E488-368A-76777DA0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8BD24-093B-9D4A-C504-B234C6A5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126" y="1357652"/>
            <a:ext cx="3711316" cy="356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1AE4E-9B87-B8F8-5E93-07F938E5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7" y="1357652"/>
            <a:ext cx="4447913" cy="35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4B60D-82BB-6C42-45E2-E44AFBAC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27552"/>
            <a:ext cx="11060837" cy="97243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Decommissioning Work:</a:t>
            </a:r>
            <a:br>
              <a:rPr lang="en-US" sz="2800" dirty="0">
                <a:latin typeface="Arial Nova"/>
              </a:rPr>
            </a:br>
            <a:r>
              <a:rPr lang="en-US" sz="2800" dirty="0">
                <a:latin typeface="Arial Nova"/>
              </a:rPr>
              <a:t>Decommissioning Support Building (DSB)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213B-5A66-E488-368A-76777DA0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AB750-2CB8-75AD-D919-918A8AEF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1450070"/>
            <a:ext cx="4615921" cy="4222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B1176-96E4-50AC-4591-48FDD36EF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10" y="1876751"/>
            <a:ext cx="4393029" cy="37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1992B-7B1D-52E8-2F81-68730FED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30" y="1321415"/>
            <a:ext cx="5477029" cy="47625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ISFSI pad is in complete, awaiting Project advancement to FBM removal and storage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Low-Level Radioactive Waste Shipments (Class A) to Clive facility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 shipments planned for 2025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Total Shipments to date: 39,846 cubic feet, 1.01 curies.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RB Cooler shipments may be Class B and will go to Waste Control Specialists (WCS) in Texas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923E3A-3EBC-198E-5A61-FABC93F9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1" y="193424"/>
            <a:ext cx="10599199" cy="964999"/>
          </a:xfrm>
        </p:spPr>
        <p:txBody>
          <a:bodyPr/>
          <a:lstStyle/>
          <a:p>
            <a:r>
              <a:rPr lang="en-US" sz="3500" u="sng" dirty="0">
                <a:latin typeface="Arial Nova" panose="020B0504020202020204" pitchFamily="34" charset="0"/>
              </a:rPr>
              <a:t>Waste Planning and Shipments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98DA0-3211-72E3-9C9A-6F16FE4FA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 descr="An aerial view of a desert area&#10;&#10;Description automatically generated">
            <a:extLst>
              <a:ext uri="{FF2B5EF4-FFF2-40B4-BE49-F238E27FC236}">
                <a16:creationId xmlns:a16="http://schemas.microsoft.com/office/drawing/2014/main" id="{BEBD8781-2900-4AA7-EC3B-AB78D560E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42" y="2736635"/>
            <a:ext cx="5588786" cy="3167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36EC71-D300-6110-1466-980A6FC6A331}"/>
              </a:ext>
            </a:extLst>
          </p:cNvPr>
          <p:cNvSpPr txBox="1"/>
          <p:nvPr/>
        </p:nvSpPr>
        <p:spPr>
          <a:xfrm>
            <a:off x="6249342" y="2368182"/>
            <a:ext cx="558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 Nova" panose="020B0504020202020204" pitchFamily="34" charset="0"/>
              </a:rPr>
              <a:t>EnergySolutions’ Waste Facility in Clive, Utah</a:t>
            </a:r>
          </a:p>
        </p:txBody>
      </p:sp>
    </p:spTree>
    <p:extLst>
      <p:ext uri="{BB962C8B-B14F-4D97-AF65-F5344CB8AC3E}">
        <p14:creationId xmlns:p14="http://schemas.microsoft.com/office/powerpoint/2010/main" val="61789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0970" y="1100582"/>
            <a:ext cx="9041319" cy="1156066"/>
          </a:xfrm>
        </p:spPr>
        <p:txBody>
          <a:bodyPr/>
          <a:lstStyle/>
          <a:p>
            <a:r>
              <a:rPr lang="en-US" sz="4400" dirty="0">
                <a:latin typeface="Arial Nova"/>
              </a:rPr>
              <a:t>Environmental Monitoring  Update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58ABF9-E75D-47D6-80A9-0957B953E248}"/>
              </a:ext>
            </a:extLst>
          </p:cNvPr>
          <p:cNvSpPr txBox="1">
            <a:spLocks/>
          </p:cNvSpPr>
          <p:nvPr/>
        </p:nvSpPr>
        <p:spPr>
          <a:xfrm>
            <a:off x="5359400" y="2475316"/>
            <a:ext cx="6172200" cy="1156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rgbClr val="3091BD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Nova"/>
                <a:ea typeface="Calibri"/>
                <a:cs typeface="Calibri"/>
              </a:rPr>
              <a:t>Mark Cambra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Nova"/>
                <a:ea typeface="Calibri"/>
                <a:cs typeface="Calibri"/>
              </a:rPr>
              <a:t>TMI-2 Environmental Manager</a:t>
            </a:r>
          </a:p>
        </p:txBody>
      </p:sp>
    </p:spTree>
    <p:extLst>
      <p:ext uri="{BB962C8B-B14F-4D97-AF65-F5344CB8AC3E}">
        <p14:creationId xmlns:p14="http://schemas.microsoft.com/office/powerpoint/2010/main" val="3436092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C6CD4-A711-5EDB-7259-5182073B3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24B3A2-CB43-1236-0E45-D23A2C274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27552"/>
            <a:ext cx="11033760" cy="64399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endParaRPr lang="en-US" sz="20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B714D-7335-211A-3CD7-70EC4A5A7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67D681-3EBB-9CDC-5A56-234CCCBE6E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78380"/>
              </p:ext>
            </p:extLst>
          </p:nvPr>
        </p:nvGraphicFramePr>
        <p:xfrm>
          <a:off x="320040" y="1097281"/>
          <a:ext cx="8261171" cy="483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05204" imgH="2638168" progId="AcroExch.Document.DC">
                  <p:embed/>
                </p:oleObj>
              </mc:Choice>
              <mc:Fallback>
                <p:oleObj name="Acrobat Document" r:id="rId2" imgW="4505204" imgH="2638168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267D681-3EBB-9CDC-5A56-234CCCBE6E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040" y="1097281"/>
                        <a:ext cx="8261171" cy="483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5F0624D-334B-A8E9-E909-829724B4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9660" y="3536442"/>
            <a:ext cx="3154680" cy="1634490"/>
          </a:xfrm>
        </p:spPr>
        <p:txBody>
          <a:bodyPr>
            <a:normAutofit fontScale="92500"/>
          </a:bodyPr>
          <a:lstStyle/>
          <a:p>
            <a:pPr marL="57150" lvl="2" indent="0" algn="ctr">
              <a:buNone/>
            </a:pPr>
            <a:r>
              <a:rPr lang="en-US" sz="2400" dirty="0">
                <a:latin typeface="Arial Nova"/>
              </a:rPr>
              <a:t>Potential Exposure Pathways to Members of the Public due</a:t>
            </a:r>
            <a:br>
              <a:rPr lang="en-US" sz="2400" dirty="0">
                <a:latin typeface="Arial Nova"/>
              </a:rPr>
            </a:br>
            <a:r>
              <a:rPr lang="en-US" sz="2400" dirty="0">
                <a:latin typeface="Arial Nova"/>
              </a:rPr>
              <a:t>to Plant Operations/Activities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8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latin typeface="Arial Nova"/>
              </a:rPr>
              <a:t>Welcome &amp; Attendance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6586EA-CCF9-4552-B221-119B14AD2F76}"/>
              </a:ext>
            </a:extLst>
          </p:cNvPr>
          <p:cNvSpPr txBox="1">
            <a:spLocks/>
          </p:cNvSpPr>
          <p:nvPr/>
        </p:nvSpPr>
        <p:spPr>
          <a:xfrm>
            <a:off x="4865615" y="2281339"/>
            <a:ext cx="6665985" cy="1156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rgbClr val="3091BD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David J. Allard, CHP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Chairperson, 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TMI-2 Community Advisory Panel</a:t>
            </a:r>
          </a:p>
        </p:txBody>
      </p:sp>
    </p:spTree>
    <p:extLst>
      <p:ext uri="{BB962C8B-B14F-4D97-AF65-F5344CB8AC3E}">
        <p14:creationId xmlns:p14="http://schemas.microsoft.com/office/powerpoint/2010/main" val="3524910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2F887-B077-40E8-DC7F-CBEE3D45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3895FB-AF99-31E9-7C0D-CBAE0F29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327552"/>
            <a:ext cx="2692400" cy="84973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</a:t>
            </a:r>
            <a:br>
              <a:rPr lang="en-US" sz="2800" dirty="0">
                <a:solidFill>
                  <a:srgbClr val="0070C0"/>
                </a:solidFill>
                <a:latin typeface="Arial Nova"/>
              </a:rPr>
            </a:br>
            <a:r>
              <a:rPr lang="en-US" sz="2800" dirty="0">
                <a:solidFill>
                  <a:srgbClr val="0070C0"/>
                </a:solidFill>
                <a:latin typeface="Arial Nova"/>
              </a:rPr>
              <a:t>Monitoring</a:t>
            </a:r>
            <a:endParaRPr lang="en-US" sz="28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6C78C-C352-F7A2-7E67-29E5B8ED1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54A675-A12E-91E1-1779-D69EC9C8A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8220" y="3289554"/>
            <a:ext cx="3154680" cy="1634490"/>
          </a:xfrm>
        </p:spPr>
        <p:txBody>
          <a:bodyPr>
            <a:normAutofit/>
          </a:bodyPr>
          <a:lstStyle/>
          <a:p>
            <a:pPr marL="57150" lvl="2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Sampling Locations Within One Mile of the Three Mile Island (TMI) Station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34A7752-0D2B-0BD6-1E7E-81330FCDE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56865"/>
              </p:ext>
            </p:extLst>
          </p:nvPr>
        </p:nvGraphicFramePr>
        <p:xfrm>
          <a:off x="3023870" y="441643"/>
          <a:ext cx="4829175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828958" imgH="5457777" progId="AcroExch.Document.DC">
                  <p:embed/>
                </p:oleObj>
              </mc:Choice>
              <mc:Fallback>
                <p:oleObj name="Acrobat Document" r:id="rId2" imgW="4828958" imgH="5457777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34A7752-0D2B-0BD6-1E7E-81330FCDEB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23870" y="441643"/>
                        <a:ext cx="4829175" cy="545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0376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44979-97DA-F95C-E53D-2C78BBB33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65734-57C5-92E8-8E87-0A735CF2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33" y="453282"/>
            <a:ext cx="2678837" cy="97546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endParaRPr lang="en-US" sz="28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248F-DCC5-1F96-162B-C45AFD6D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D7E771-3DD4-7FA8-80B7-FC540FF2B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3582162"/>
            <a:ext cx="3154680" cy="1634490"/>
          </a:xfrm>
        </p:spPr>
        <p:txBody>
          <a:bodyPr>
            <a:normAutofit/>
          </a:bodyPr>
          <a:lstStyle/>
          <a:p>
            <a:pPr marL="57150" lvl="2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Sampling Locations Between One and Five Miles of the Three Mile Island (TMI) Station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B33C2C-47DC-4DB9-B995-0CBD385A8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40736"/>
              </p:ext>
            </p:extLst>
          </p:nvPr>
        </p:nvGraphicFramePr>
        <p:xfrm>
          <a:off x="3345180" y="308610"/>
          <a:ext cx="4819650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819505" imgH="5676723" progId="AcroExch.Document.DC">
                  <p:embed/>
                </p:oleObj>
              </mc:Choice>
              <mc:Fallback>
                <p:oleObj name="Acrobat Document" r:id="rId2" imgW="4819505" imgH="5676723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DB33C2C-47DC-4DB9-B995-0CBD385A83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45180" y="308610"/>
                        <a:ext cx="4819650" cy="567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776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08EA6-AC21-5624-0D18-D938CCD0B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71AF9-339E-8710-226C-BC4F6435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27552"/>
            <a:ext cx="2667407" cy="99832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endParaRPr lang="en-US" sz="28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0E358-6B1D-840A-74CB-2A5B5D1AD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541C1-9BB6-CD4E-25CD-2B953B40D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796" y="3563874"/>
            <a:ext cx="3154680" cy="1634490"/>
          </a:xfrm>
        </p:spPr>
        <p:txBody>
          <a:bodyPr>
            <a:normAutofit/>
          </a:bodyPr>
          <a:lstStyle/>
          <a:p>
            <a:pPr marL="57150" lvl="2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Sampling Locations Greater than Five Miles of the Three Mile Island (TMI) Station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FC119D5-1570-6CE7-7040-E1167F787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2292"/>
              </p:ext>
            </p:extLst>
          </p:nvPr>
        </p:nvGraphicFramePr>
        <p:xfrm>
          <a:off x="3230563" y="422910"/>
          <a:ext cx="4895850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895802" imgH="5619621" progId="AcroExch.Document.DC">
                  <p:embed/>
                </p:oleObj>
              </mc:Choice>
              <mc:Fallback>
                <p:oleObj name="Acrobat Document" r:id="rId2" imgW="4895802" imgH="5619621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FC119D5-1570-6CE7-7040-E1167F7872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0563" y="422910"/>
                        <a:ext cx="4895850" cy="561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086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D9268-622E-E45A-B008-FD9861732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040CE7-0E7C-F965-7A7F-919227E0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31470"/>
            <a:ext cx="5387747" cy="100584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br>
              <a:rPr lang="en-US" sz="2800" dirty="0">
                <a:solidFill>
                  <a:srgbClr val="0070C0"/>
                </a:solidFill>
                <a:latin typeface="Arial Nova"/>
              </a:rPr>
            </a:br>
            <a:r>
              <a:rPr lang="en-US" sz="2400" dirty="0">
                <a:solidFill>
                  <a:srgbClr val="0070C0"/>
                </a:solidFill>
                <a:latin typeface="Arial Nova"/>
              </a:rPr>
              <a:t>Types of Media Monitored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816F7-5062-2A41-27E9-B78251429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5BF52B7-503F-A9EA-99DD-F692BF48C6AE}"/>
              </a:ext>
            </a:extLst>
          </p:cNvPr>
          <p:cNvSpPr txBox="1">
            <a:spLocks/>
          </p:cNvSpPr>
          <p:nvPr/>
        </p:nvSpPr>
        <p:spPr>
          <a:xfrm>
            <a:off x="292963" y="1630680"/>
            <a:ext cx="5555387" cy="359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Direct Radiation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Dosimeters (40 of 45 Locations)</a:t>
            </a:r>
          </a:p>
          <a:p>
            <a:pPr marL="57150" lvl="2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Airborne Radioiodine and Particulates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Air Samplers (5 of 7 locations)</a:t>
            </a:r>
          </a:p>
          <a:p>
            <a:pPr marL="57150" lvl="2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Borne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Water (2 of 3 locations)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Drinking Water (2 of 3 locations)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Sediment (2 of 3 locations)</a:t>
            </a:r>
          </a:p>
        </p:txBody>
      </p:sp>
    </p:spTree>
    <p:extLst>
      <p:ext uri="{BB962C8B-B14F-4D97-AF65-F5344CB8AC3E}">
        <p14:creationId xmlns:p14="http://schemas.microsoft.com/office/powerpoint/2010/main" val="1692830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0F0CF-7653-D10A-FBEE-1407C2A4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68414-BD36-8024-F208-CB10BB99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31470"/>
            <a:ext cx="5387747" cy="100584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br>
              <a:rPr lang="en-US" sz="2800" dirty="0">
                <a:solidFill>
                  <a:srgbClr val="0070C0"/>
                </a:solidFill>
                <a:latin typeface="Arial Nova"/>
              </a:rPr>
            </a:br>
            <a:r>
              <a:rPr lang="en-US" sz="2400" dirty="0">
                <a:solidFill>
                  <a:srgbClr val="0070C0"/>
                </a:solidFill>
                <a:latin typeface="Arial Nova"/>
              </a:rPr>
              <a:t>Types of Media Monitored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78AB2-E63B-7FE5-3993-6324E2590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511C6D3-782A-6A81-9C9E-1A26A4F22683}"/>
              </a:ext>
            </a:extLst>
          </p:cNvPr>
          <p:cNvSpPr txBox="1">
            <a:spLocks/>
          </p:cNvSpPr>
          <p:nvPr/>
        </p:nvSpPr>
        <p:spPr>
          <a:xfrm>
            <a:off x="292963" y="1630680"/>
            <a:ext cx="5555387" cy="359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Ingestion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Milk (3 locations)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Fish and Invertebrates (2 locations)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Products (2 Locations)</a:t>
            </a:r>
          </a:p>
          <a:p>
            <a:pPr marL="400050" lvl="2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Broad Leaf Veggies (3 more locations)</a:t>
            </a:r>
          </a:p>
          <a:p>
            <a:pPr marL="400050" lvl="2" indent="-34290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02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E7094-460C-D272-AD38-77165832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66C905-374D-E25C-3B9C-16206CB6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27552"/>
            <a:ext cx="11060837" cy="97243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 Nova"/>
              </a:rPr>
              <a:t>Environmental Monitoring</a:t>
            </a:r>
            <a:endParaRPr lang="en-US" sz="2800" dirty="0">
              <a:latin typeface="Arial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F97FB-C98A-E110-006E-4937290EE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0EC12F0-1F0A-A2A6-5DA3-6EB50917A3CF}"/>
              </a:ext>
            </a:extLst>
          </p:cNvPr>
          <p:cNvSpPr txBox="1">
            <a:spLocks/>
          </p:cNvSpPr>
          <p:nvPr/>
        </p:nvSpPr>
        <p:spPr>
          <a:xfrm>
            <a:off x="769620" y="1661160"/>
            <a:ext cx="9297924" cy="3916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Most Recent Monitoring Report </a:t>
            </a:r>
            <a:b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Three Mile Island Nuclear Station, Units 1 and 2, 2023 Annual Radiological Environmental Operating Report, April 29, 2024 - </a:t>
            </a:r>
            <a:r>
              <a:rPr lang="en-US" sz="24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ML24120A255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https://www.nrc.gov/docs/ML2412/ML24120A255.pdf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62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3" y="533216"/>
            <a:ext cx="6763657" cy="2317751"/>
          </a:xfrm>
        </p:spPr>
        <p:txBody>
          <a:bodyPr/>
          <a:lstStyle/>
          <a:p>
            <a:r>
              <a:rPr lang="en-US" sz="4800" dirty="0">
                <a:latin typeface="Arial Nova"/>
              </a:rPr>
              <a:t>Regulatory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5CB12-03F6-437C-BE54-92FF5707A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9400" y="2272935"/>
            <a:ext cx="6172200" cy="11560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Joe Lynch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Regulatory Affairs Director, D&amp;D</a:t>
            </a: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4265796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8AF7DA-AAE8-DE12-7A58-E2BF4174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4" y="459994"/>
            <a:ext cx="10515600" cy="755964"/>
          </a:xfrm>
        </p:spPr>
        <p:txBody>
          <a:bodyPr/>
          <a:lstStyle/>
          <a:p>
            <a:r>
              <a:rPr lang="en-US" sz="3200" u="sng" dirty="0">
                <a:latin typeface="Arial Nova"/>
                <a:cs typeface="Calibri"/>
              </a:rPr>
              <a:t>Licensing Activities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A632F-861A-CEF5-5963-C8CCB1FC6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147BE72-9CA5-4E1F-45AF-A2532B4C4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573277"/>
              </p:ext>
            </p:extLst>
          </p:nvPr>
        </p:nvGraphicFramePr>
        <p:xfrm>
          <a:off x="255074" y="1377858"/>
          <a:ext cx="8266355" cy="438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034">
                  <a:extLst>
                    <a:ext uri="{9D8B030D-6E8A-4147-A177-3AD203B41FA5}">
                      <a16:colId xmlns:a16="http://schemas.microsoft.com/office/drawing/2014/main" val="100529815"/>
                    </a:ext>
                  </a:extLst>
                </a:gridCol>
                <a:gridCol w="5429530">
                  <a:extLst>
                    <a:ext uri="{9D8B030D-6E8A-4147-A177-3AD203B41FA5}">
                      <a16:colId xmlns:a16="http://schemas.microsoft.com/office/drawing/2014/main" val="1078956674"/>
                    </a:ext>
                  </a:extLst>
                </a:gridCol>
                <a:gridCol w="1614791">
                  <a:extLst>
                    <a:ext uri="{9D8B030D-6E8A-4147-A177-3AD203B41FA5}">
                      <a16:colId xmlns:a16="http://schemas.microsoft.com/office/drawing/2014/main" val="2920821345"/>
                    </a:ext>
                  </a:extLst>
                </a:gridCol>
              </a:tblGrid>
              <a:tr h="5951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 of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Accession #s / Links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743297"/>
                  </a:ext>
                </a:extLst>
              </a:tr>
              <a:tr h="91085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PSDAR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Update sent to NRC incorporating information from the response to NRC Request for Additional Information. </a:t>
                      </a:r>
                    </a:p>
                    <a:p>
                      <a:endParaRPr lang="en-US" sz="1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Project is evaluating change in schedule based on resources and planned activities.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ML25071A418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06477"/>
                  </a:ext>
                </a:extLst>
              </a:tr>
              <a:tr h="50289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Revising Security Plan to incorporate new NRC guidance for enhanced weapons and new event reporting requirements.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u="none" dirty="0">
                        <a:solidFill>
                          <a:srgbClr val="0563C1"/>
                        </a:solidFill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hlinkClick r:id="rId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529010"/>
                  </a:ext>
                </a:extLst>
              </a:tr>
              <a:tr h="719666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ISFSI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NRC monitored the installation of the ISFSI pad and was provided information on the final test results.  Final test results indicated the ISFSI pad meets requirements.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Project is coordinating required implementation activities with NRC to meet inspection requirements.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dirty="0"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22572"/>
                  </a:ext>
                </a:extLst>
              </a:tr>
              <a:tr h="370449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NRC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Project met with NRC Headquarters and provided Project update on March 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dirty="0"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ML25072A247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20602"/>
                  </a:ext>
                </a:extLst>
              </a:tr>
              <a:tr h="719666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Programmatic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Submitted annual report of actions taken under the Programmatic Agreement for Historical / Cultural activities.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dirty="0"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ML25071A419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u="none" dirty="0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43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009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727423-7666-4D27-819C-70DFEA69B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30" y="1863947"/>
            <a:ext cx="4551711" cy="38567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04165" indent="-304165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www.nrc.gov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165" indent="-304165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Public Meetings and Involvement </a:t>
            </a:r>
          </a:p>
          <a:p>
            <a:pPr marL="304165" indent="-304165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Subscribe to Email Updates</a:t>
            </a:r>
          </a:p>
          <a:p>
            <a:pPr marL="304165" indent="-304165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Scroll down to </a:t>
            </a:r>
            <a:r>
              <a:rPr lang="en-US" sz="1800" b="1" err="1">
                <a:latin typeface="Arial" panose="020B0604020202020204" pitchFamily="34" charset="0"/>
                <a:cs typeface="Arial" panose="020B0604020202020204" pitchFamily="34" charset="0"/>
              </a:rPr>
              <a:t>Lyris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 Subscription Services</a:t>
            </a:r>
          </a:p>
          <a:p>
            <a:pPr marL="913750" lvl="1" indent="-304165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Click the link to the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Decommissioning and Uranium Recovery Correspondence page</a:t>
            </a:r>
          </a:p>
          <a:p>
            <a:pPr marL="304165" indent="-304165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Add your name and email address and select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Three Mile Island Station, Unit 2 -5000320 (Middletown, PA)</a:t>
            </a:r>
          </a:p>
          <a:p>
            <a:pPr marL="913750" lvl="1" indent="-304165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As items are put on the docket, you will get an email notification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A965A-3B14-4A14-AE6D-34828D8D9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dirty="0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C2C68-EAF9-9145-AA82-04479D7D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66" y="1951600"/>
            <a:ext cx="5372509" cy="1103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30E47-4E4C-8D5B-547D-777D799BB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71" y="3217505"/>
            <a:ext cx="6089323" cy="1906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0E94F-D0A9-E63E-7222-942D89E74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677" y="5296293"/>
            <a:ext cx="5730831" cy="5485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326428-14EA-6310-330F-A248CFBF6BA4}"/>
              </a:ext>
            </a:extLst>
          </p:cNvPr>
          <p:cNvSpPr/>
          <p:nvPr/>
        </p:nvSpPr>
        <p:spPr>
          <a:xfrm>
            <a:off x="5968709" y="4704133"/>
            <a:ext cx="5561045" cy="5057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2A0116-2C52-D608-F4BC-99687D421B7E}"/>
              </a:ext>
            </a:extLst>
          </p:cNvPr>
          <p:cNvSpPr/>
          <p:nvPr/>
        </p:nvSpPr>
        <p:spPr>
          <a:xfrm>
            <a:off x="9406624" y="2711710"/>
            <a:ext cx="1701568" cy="5057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Cursor with solid fill">
            <a:extLst>
              <a:ext uri="{FF2B5EF4-FFF2-40B4-BE49-F238E27FC236}">
                <a16:creationId xmlns:a16="http://schemas.microsoft.com/office/drawing/2014/main" id="{F564BFD4-7569-9BAD-39C3-F636802F0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240364" y="5505476"/>
            <a:ext cx="333079" cy="333079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540FDE83-8C11-114A-68B4-A5B26BE7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7533443" cy="1325033"/>
          </a:xfrm>
        </p:spPr>
        <p:txBody>
          <a:bodyPr/>
          <a:lstStyle/>
          <a:p>
            <a:r>
              <a:rPr lang="en-US" sz="3000" u="sng" dirty="0">
                <a:latin typeface="Arial Nova" panose="020B0504020202020204" pitchFamily="34" charset="0"/>
                <a:cs typeface="Arial" panose="020B0604020202020204" pitchFamily="34" charset="0"/>
              </a:rPr>
              <a:t>Receive Links for Public </a:t>
            </a:r>
            <a:br>
              <a:rPr lang="en-US" sz="3000" u="sng" dirty="0"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en-US" sz="3000" u="sng" dirty="0">
                <a:latin typeface="Arial Nova" panose="020B0504020202020204" pitchFamily="34" charset="0"/>
                <a:cs typeface="Arial" panose="020B0604020202020204" pitchFamily="34" charset="0"/>
              </a:rPr>
              <a:t>Documents for TMI-2 via Email</a:t>
            </a:r>
          </a:p>
        </p:txBody>
      </p:sp>
    </p:spTree>
    <p:extLst>
      <p:ext uri="{BB962C8B-B14F-4D97-AF65-F5344CB8AC3E}">
        <p14:creationId xmlns:p14="http://schemas.microsoft.com/office/powerpoint/2010/main" val="24606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8436" y="762285"/>
            <a:ext cx="8163152" cy="958986"/>
          </a:xfrm>
        </p:spPr>
        <p:txBody>
          <a:bodyPr/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Oversight Comments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0CF1892-C943-4A5C-AB4E-CCAAA567DAB8}"/>
              </a:ext>
            </a:extLst>
          </p:cNvPr>
          <p:cNvSpPr txBox="1">
            <a:spLocks/>
          </p:cNvSpPr>
          <p:nvPr/>
        </p:nvSpPr>
        <p:spPr>
          <a:xfrm>
            <a:off x="4137107" y="1805577"/>
            <a:ext cx="7723145" cy="2403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rgbClr val="3091BD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Bill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  <a:latin typeface="Arial Nova"/>
              </a:rPr>
              <a:t>Ostendorff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, Chairperson</a:t>
            </a:r>
          </a:p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Decommissioning Nuclear Safety Review Board</a:t>
            </a:r>
          </a:p>
          <a:p>
            <a:pPr>
              <a:spcBef>
                <a:spcPts val="600"/>
              </a:spcBef>
            </a:pPr>
            <a:endParaRPr lang="en-US" sz="2500" b="1" dirty="0">
              <a:solidFill>
                <a:schemeClr val="accent1">
                  <a:lumMod val="75000"/>
                </a:schemeClr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Dwight Shearer, Director</a:t>
            </a:r>
          </a:p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PADEP Bureau of Radiation Protection</a:t>
            </a:r>
          </a:p>
          <a:p>
            <a:pPr>
              <a:spcBef>
                <a:spcPts val="600"/>
              </a:spcBef>
            </a:pPr>
            <a:endParaRPr lang="en-US" sz="2500" b="1" dirty="0">
              <a:solidFill>
                <a:schemeClr val="accent1">
                  <a:lumMod val="75000"/>
                </a:schemeClr>
              </a:solidFill>
              <a:latin typeface="Arial Nova"/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  <a:cs typeface="Calibri" panose="020F0502020204030204"/>
              </a:rPr>
              <a:t>Amy Snyder, Senior Project Manager</a:t>
            </a:r>
          </a:p>
          <a:p>
            <a:pPr>
              <a:spcBef>
                <a:spcPts val="60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Nuclear Regulatory Commission</a:t>
            </a:r>
            <a:endParaRPr lang="en-US" sz="2500" b="1" dirty="0">
              <a:solidFill>
                <a:schemeClr val="accent1">
                  <a:lumMod val="75000"/>
                </a:schemeClr>
              </a:solidFill>
              <a:latin typeface="Arial Nov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846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9140A-9682-D319-688F-382A785B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E57B7D-DDFB-5066-FFEA-D260D61CE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144"/>
            <a:ext cx="10515600" cy="4818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Introduction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CAP Business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Decommissioning Status Update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Environmental Monitoring Update  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Regulatory Update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Oversight Comments</a:t>
            </a:r>
            <a:endParaRPr lang="en-US" sz="2400" dirty="0">
              <a:latin typeface="Arial Nov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3130" lvl="1" indent="-304165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latin typeface="Arial Nova"/>
                <a:ea typeface="Calibri" panose="020F0502020204030204" pitchFamily="34" charset="0"/>
                <a:cs typeface="Times New Roman"/>
              </a:rPr>
              <a:t>TMI-2 Decommissioning Nuclear Safety Review Board (DNSRB)</a:t>
            </a:r>
          </a:p>
          <a:p>
            <a:pPr marL="913130" lvl="1" indent="-304165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latin typeface="Arial Nova"/>
                <a:ea typeface="Calibri" panose="020F0502020204030204" pitchFamily="34" charset="0"/>
                <a:cs typeface="Times New Roman"/>
              </a:rPr>
              <a:t>PADEP Bureau of Radiation Protection</a:t>
            </a:r>
            <a:endParaRPr lang="en-US" sz="2000" dirty="0">
              <a:effectLst/>
              <a:latin typeface="Arial Nov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3130" lvl="1" indent="-304165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latin typeface="Arial Nova"/>
                <a:ea typeface="Calibri" panose="020F0502020204030204" pitchFamily="34" charset="0"/>
                <a:cs typeface="Times New Roman"/>
              </a:rPr>
              <a:t>Nuclear Regulatory Commission (NRC)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CAP Business &amp; Open Discussion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Arial Nova"/>
                <a:ea typeface="Calibri" panose="020F0502020204030204" pitchFamily="34" charset="0"/>
                <a:cs typeface="Times New Roman"/>
              </a:rPr>
              <a:t>Community 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44036-C47B-626A-0086-C5503A52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4880" y="6147035"/>
            <a:ext cx="2743200" cy="365125"/>
          </a:xfrm>
        </p:spPr>
        <p:txBody>
          <a:bodyPr/>
          <a:lstStyle/>
          <a:p>
            <a:fld id="{F83522AA-FC92-4C71-B3E8-E8495488A06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CEA9E-B2FB-9788-35E7-FB24A6791ED7}"/>
              </a:ext>
            </a:extLst>
          </p:cNvPr>
          <p:cNvSpPr/>
          <p:nvPr/>
        </p:nvSpPr>
        <p:spPr>
          <a:xfrm>
            <a:off x="763197" y="665726"/>
            <a:ext cx="4297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latin typeface="Arial Nova" panose="020B0504020202020204" pitchFamily="34" charset="0"/>
              </a:rPr>
              <a:t>TMI-2 CAP Agenda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3405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978" y="209551"/>
            <a:ext cx="8538584" cy="6223242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36195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Three Mile Island Station, Unit 2</a:t>
            </a:r>
          </a:p>
          <a:p>
            <a:pPr marL="0" marR="0" indent="0">
              <a:buNone/>
            </a:pPr>
            <a:r>
              <a:rPr lang="en-US" sz="3200" u="sng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March 5, 2025:</a:t>
            </a:r>
          </a:p>
          <a:p>
            <a:pPr marL="0" marR="0" indent="0">
              <a:buNone/>
            </a:pPr>
            <a:r>
              <a:rPr lang="en-US" sz="3200" u="sng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Meeting Summary on Three Mile Island Station, Unit-2 Decommissioning with the Nuclear </a:t>
            </a:r>
            <a:r>
              <a:rPr lang="en-US" sz="3200" u="sng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RegulatoryCommission</a:t>
            </a:r>
            <a:r>
              <a:rPr lang="en-US" sz="3200" u="sng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(ML25072A247)</a:t>
            </a:r>
            <a:endParaRPr lang="en-US" sz="3200" u="sng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buNone/>
            </a:pPr>
            <a:endParaRPr lang="en-US" sz="3200" u="sng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buNone/>
            </a:pPr>
            <a:r>
              <a:rPr lang="en-US" sz="3200" u="sng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March 12, 2025: </a:t>
            </a:r>
          </a:p>
          <a:p>
            <a:pPr marL="0" marR="0" indent="0">
              <a:buNone/>
            </a:pPr>
            <a:r>
              <a:rPr lang="en-US" sz="3200" u="sng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Three Mile Island, Unit 2, Updated Information for the TMI-2 Post-Shutdown Decommissioning Activities Report, Rev.6(ML25071A418)</a:t>
            </a:r>
          </a:p>
          <a:p>
            <a:pPr marL="0" marR="0" indent="0">
              <a:buNone/>
            </a:pP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Picture 4" descr="http://www.internal.nrc.gov/ADM/branding/images/2in-color-wh-nrc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23" y="6096000"/>
            <a:ext cx="13716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66394-F9F7-E0FB-3A75-96935F13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07C49B-6361-429E-95C0-8ACFC6C4674B}" type="slidenum">
              <a:rPr lang="en-US" smtClean="0"/>
              <a:pPr/>
              <a:t>30</a:t>
            </a:fld>
            <a:endParaRPr lang="en-US" dirty="0">
              <a:solidFill>
                <a:srgbClr val="EEECE1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6749B43-52A3-200A-3FF6-B3386CE8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32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1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6BC5-F8AC-C50C-2147-A1A14A607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B4E0C-5B1F-17CA-9B31-AA2288CB4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209551"/>
            <a:ext cx="6973677" cy="142295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36195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Questions and NRC Contacts</a:t>
            </a:r>
            <a:endParaRPr lang="en-US" dirty="0"/>
          </a:p>
          <a:p>
            <a:pPr marL="36195" indent="0">
              <a:buNone/>
            </a:pPr>
            <a:endParaRPr lang="en-US" sz="1600" dirty="0"/>
          </a:p>
          <a:p>
            <a:pPr marL="36195" indent="0">
              <a:buNone/>
            </a:pPr>
            <a:endParaRPr lang="en-US" sz="1600" dirty="0">
              <a:cs typeface="Arial"/>
            </a:endParaRPr>
          </a:p>
        </p:txBody>
      </p:sp>
      <p:pic>
        <p:nvPicPr>
          <p:cNvPr id="5" name="Picture 4" descr="http://www.internal.nrc.gov/ADM/branding/images/2in-color-wh-nrc-logo.gif">
            <a:extLst>
              <a:ext uri="{FF2B5EF4-FFF2-40B4-BE49-F238E27FC236}">
                <a16:creationId xmlns:a16="http://schemas.microsoft.com/office/drawing/2014/main" id="{E654B8F5-A993-E6D1-B536-DBC5B73C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23" y="6096000"/>
            <a:ext cx="13716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A6081-D335-5A57-33F5-A687C26C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07C49B-6361-429E-95C0-8ACFC6C4674B}" type="slidenum">
              <a:rPr lang="en-US" smtClean="0"/>
              <a:pPr/>
              <a:t>31</a:t>
            </a:fld>
            <a:endParaRPr lang="en-US" dirty="0">
              <a:solidFill>
                <a:srgbClr val="EEECE1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2F5CBD6-96D8-5821-F6DA-DB620E02B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32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034D2-03F3-F417-BD5D-56898FF32E70}"/>
              </a:ext>
            </a:extLst>
          </p:cNvPr>
          <p:cNvSpPr txBox="1"/>
          <p:nvPr/>
        </p:nvSpPr>
        <p:spPr>
          <a:xfrm>
            <a:off x="4660135" y="1211855"/>
            <a:ext cx="3665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indent="0">
              <a:buNone/>
            </a:pPr>
            <a:r>
              <a:rPr lang="en-US" sz="1800" b="1" dirty="0"/>
              <a:t>Diane </a:t>
            </a:r>
            <a:r>
              <a:rPr lang="en-US" sz="1800" b="1" dirty="0" err="1"/>
              <a:t>Screnci</a:t>
            </a:r>
            <a:endParaRPr lang="en-US" sz="1800" b="1" dirty="0"/>
          </a:p>
          <a:p>
            <a:pPr marL="36195" indent="0">
              <a:buNone/>
            </a:pPr>
            <a:r>
              <a:rPr lang="en-US" sz="1800" dirty="0"/>
              <a:t>Senior Public Affairs Officer, Region I</a:t>
            </a:r>
          </a:p>
          <a:p>
            <a:pPr marL="36195" indent="0">
              <a:buNone/>
            </a:pPr>
            <a:r>
              <a:rPr lang="en-US" sz="1800" dirty="0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Diane.Screnci@nrc.gov</a:t>
            </a:r>
            <a:endParaRPr lang="en-US" sz="1800" dirty="0">
              <a:cs typeface="Arial"/>
            </a:endParaRPr>
          </a:p>
          <a:p>
            <a:pPr marL="36195" indent="0">
              <a:buNone/>
            </a:pPr>
            <a:r>
              <a:rPr lang="en-US" sz="1800" dirty="0">
                <a:cs typeface="Arial"/>
              </a:rPr>
              <a:t>610-337-5330</a:t>
            </a:r>
          </a:p>
          <a:p>
            <a:pPr marL="36195" indent="0">
              <a:buNone/>
            </a:pPr>
            <a:endParaRPr lang="en-US" sz="1800" dirty="0">
              <a:cs typeface="Arial"/>
            </a:endParaRPr>
          </a:p>
          <a:p>
            <a:pPr marL="36195" indent="0">
              <a:buNone/>
            </a:pPr>
            <a:endParaRPr lang="en-US" sz="1800" dirty="0">
              <a:cs typeface="Arial"/>
            </a:endParaRPr>
          </a:p>
          <a:p>
            <a:pPr marL="36195" indent="0">
              <a:buNone/>
            </a:pPr>
            <a:r>
              <a:rPr lang="en-US" sz="1800" b="1" dirty="0">
                <a:cs typeface="Arial"/>
              </a:rPr>
              <a:t>Doug Tifft </a:t>
            </a:r>
          </a:p>
          <a:p>
            <a:pPr marL="36195" indent="0">
              <a:buNone/>
            </a:pPr>
            <a:r>
              <a:rPr lang="en-US" sz="1800" dirty="0">
                <a:cs typeface="Arial"/>
              </a:rPr>
              <a:t>State Liaison, Region I</a:t>
            </a:r>
          </a:p>
          <a:p>
            <a:pPr marL="36195" indent="0">
              <a:buNone/>
            </a:pPr>
            <a:r>
              <a:rPr lang="en-US" sz="1800" dirty="0"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Doug.Tifft@nrc.gov</a:t>
            </a:r>
            <a:endParaRPr lang="en-US" sz="1800" dirty="0">
              <a:cs typeface="Arial"/>
            </a:endParaRPr>
          </a:p>
          <a:p>
            <a:pPr marL="36195" indent="0">
              <a:buNone/>
            </a:pPr>
            <a:r>
              <a:rPr lang="en-US" sz="1800" dirty="0">
                <a:cs typeface="Arial"/>
              </a:rPr>
              <a:t>610-337-6918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64061-ED6E-8CE6-B6AD-70E895349F50}"/>
              </a:ext>
            </a:extLst>
          </p:cNvPr>
          <p:cNvSpPr txBox="1"/>
          <p:nvPr/>
        </p:nvSpPr>
        <p:spPr>
          <a:xfrm>
            <a:off x="622547" y="1211855"/>
            <a:ext cx="32058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195" indent="0">
              <a:buNone/>
            </a:pPr>
            <a:r>
              <a:rPr lang="en-US" sz="1800" b="1" dirty="0"/>
              <a:t>Amy Snyder,</a:t>
            </a:r>
          </a:p>
          <a:p>
            <a:pPr marL="36195" indent="0">
              <a:buNone/>
            </a:pPr>
            <a:r>
              <a:rPr lang="en-US" sz="1800" dirty="0"/>
              <a:t>Senior Project Manager</a:t>
            </a:r>
          </a:p>
          <a:p>
            <a:pPr marL="36195" indent="0">
              <a:buNone/>
            </a:pPr>
            <a:r>
              <a:rPr lang="en-US" sz="1800" dirty="0"/>
              <a:t>Amy.Snyder@nrc.gov</a:t>
            </a:r>
            <a:endParaRPr lang="en-US" sz="1800" dirty="0">
              <a:cs typeface="Arial"/>
            </a:endParaRPr>
          </a:p>
          <a:p>
            <a:pPr marL="36195" indent="0">
              <a:buNone/>
            </a:pPr>
            <a:r>
              <a:rPr lang="en-US" sz="1800" dirty="0"/>
              <a:t>or 301 415-6822</a:t>
            </a:r>
          </a:p>
          <a:p>
            <a:pPr marL="36195" indent="0">
              <a:buNone/>
            </a:pPr>
            <a:endParaRPr lang="en-US" sz="1800" dirty="0">
              <a:cs typeface="Arial"/>
            </a:endParaRPr>
          </a:p>
          <a:p>
            <a:pPr marL="36195" indent="0">
              <a:buNone/>
            </a:pPr>
            <a:endParaRPr lang="en-US" sz="1800" dirty="0">
              <a:cs typeface="Arial"/>
            </a:endParaRPr>
          </a:p>
          <a:p>
            <a:pPr marL="36195" indent="0">
              <a:buNone/>
            </a:pPr>
            <a:r>
              <a:rPr lang="en-US" sz="1800" b="1" dirty="0">
                <a:cs typeface="Arial"/>
              </a:rPr>
              <a:t>Katherine Warner</a:t>
            </a:r>
          </a:p>
          <a:p>
            <a:pPr marL="36195" indent="0">
              <a:buNone/>
            </a:pPr>
            <a:r>
              <a:rPr lang="en-US" sz="1800" dirty="0">
                <a:cs typeface="Arial"/>
              </a:rPr>
              <a:t>Senior Health Physicist, Region I</a:t>
            </a:r>
            <a:endParaRPr lang="en-US" sz="1800" dirty="0"/>
          </a:p>
          <a:p>
            <a:pPr marL="36195" indent="0">
              <a:buNone/>
            </a:pPr>
            <a:r>
              <a:rPr lang="en-US" sz="1800" dirty="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katherine.warner@nrc.gov</a:t>
            </a:r>
            <a:endParaRPr lang="en-US" sz="1800" dirty="0">
              <a:ea typeface="+mn-lt"/>
              <a:cs typeface="+mn-lt"/>
            </a:endParaRPr>
          </a:p>
          <a:p>
            <a:pPr marL="36195" indent="0">
              <a:buNone/>
            </a:pPr>
            <a:r>
              <a:rPr lang="en-US" sz="1800" dirty="0">
                <a:ea typeface="+mn-lt"/>
                <a:cs typeface="+mn-lt"/>
              </a:rPr>
              <a:t>610-337-5389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16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2094"/>
            <a:ext cx="10820400" cy="936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3" y="236963"/>
            <a:ext cx="6763657" cy="2317751"/>
          </a:xfrm>
        </p:spPr>
        <p:txBody>
          <a:bodyPr/>
          <a:lstStyle/>
          <a:p>
            <a:r>
              <a:rPr lang="en-US" sz="4800" dirty="0">
                <a:latin typeface="Arial Nova"/>
              </a:rPr>
              <a:t>CAP Business (cont.)  </a:t>
            </a:r>
            <a:br>
              <a:rPr lang="en-US" sz="4800" dirty="0">
                <a:latin typeface="Arial Nova"/>
              </a:rPr>
            </a:br>
            <a:endParaRPr lang="en-US" sz="4800" dirty="0">
              <a:latin typeface="Arial Nova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14C8AEC-D8EB-41F1-947C-CD79E6DBB868}"/>
              </a:ext>
            </a:extLst>
          </p:cNvPr>
          <p:cNvSpPr txBox="1">
            <a:spLocks/>
          </p:cNvSpPr>
          <p:nvPr/>
        </p:nvSpPr>
        <p:spPr>
          <a:xfrm>
            <a:off x="4032504" y="1609043"/>
            <a:ext cx="8159496" cy="16096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rgbClr val="3091BD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Dave Allard, Chairperson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- Date for the next meeting of the TMI-2 CAP</a:t>
            </a:r>
          </a:p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- CAP outreach to local community &amp; stakeholders…  </a:t>
            </a:r>
          </a:p>
          <a:p>
            <a:pPr algn="l">
              <a:spcBef>
                <a:spcPts val="600"/>
              </a:spcBef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 Nov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29584"/>
            <a:ext cx="10820400" cy="73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3009"/>
            <a:ext cx="1082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96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D9949-8F31-4B07-A222-5EB213AC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54"/>
            <a:ext cx="12192000" cy="684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A754B-EFFA-4D37-A155-58FD45928E5E}"/>
              </a:ext>
            </a:extLst>
          </p:cNvPr>
          <p:cNvSpPr txBox="1"/>
          <p:nvPr/>
        </p:nvSpPr>
        <p:spPr>
          <a:xfrm>
            <a:off x="2705820" y="659369"/>
            <a:ext cx="6153324" cy="92333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 dirty="0">
                <a:latin typeface="Arial Nova"/>
              </a:rPr>
              <a:t>Community Q&amp;A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588B2-1C27-4CAF-AD5C-2CA578E243E6}"/>
              </a:ext>
            </a:extLst>
          </p:cNvPr>
          <p:cNvSpPr txBox="1"/>
          <p:nvPr/>
        </p:nvSpPr>
        <p:spPr>
          <a:xfrm>
            <a:off x="2705819" y="1727051"/>
            <a:ext cx="6153325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dirty="0">
                <a:latin typeface="Arial Nova"/>
              </a:rPr>
              <a:t>Please contact Joe Lynch at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jrlynch@energysolutions.com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 Nova"/>
              </a:rPr>
              <a:t> </a:t>
            </a:r>
          </a:p>
          <a:p>
            <a:pPr algn="ctr"/>
            <a:r>
              <a:rPr lang="en-US" sz="1400" b="1" dirty="0">
                <a:latin typeface="Arial Nova"/>
              </a:rPr>
              <a:t>with any additional questions or requests for information.</a:t>
            </a:r>
            <a:endParaRPr lang="en-US" sz="1400" b="1" dirty="0">
              <a:latin typeface="Arial Nova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394" y="3961347"/>
            <a:ext cx="7798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Tentative Next Meeting:</a:t>
            </a:r>
          </a:p>
          <a:p>
            <a:pPr lvl="0"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September 24, 2025</a:t>
            </a:r>
          </a:p>
          <a:p>
            <a:pPr lvl="0"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Time: 6:00pm – 7:30pm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5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951DA-9F2D-1C67-19F6-5164924F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3" y="1471787"/>
            <a:ext cx="9025647" cy="4179984"/>
          </a:xfrm>
        </p:spPr>
        <p:txBody>
          <a:bodyPr>
            <a:normAutofit fontScale="92500"/>
          </a:bodyPr>
          <a:lstStyle/>
          <a:p>
            <a:pPr algn="l" fontAlgn="base"/>
            <a:r>
              <a:rPr lang="en-US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 Nova" panose="020B0504020202020204" pitchFamily="34" charset="0"/>
              </a:rPr>
              <a:t>What is the TMI-2 Community Advisory Panel?</a:t>
            </a:r>
          </a:p>
          <a:p>
            <a:pPr lvl="1" fontAlgn="base"/>
            <a:r>
              <a:rPr lang="en-US" b="0" i="0" dirty="0">
                <a:effectLst/>
                <a:latin typeface="Arial Nova" panose="020B0504020202020204" pitchFamily="34" charset="0"/>
              </a:rPr>
              <a:t>A volunteer, non-regulatory body formed to enhance open communication, public involvement and education about the TMI-2 Nuclear Power Station decommissioning project. </a:t>
            </a:r>
          </a:p>
          <a:p>
            <a:pPr lvl="1" fontAlgn="base"/>
            <a:r>
              <a:rPr lang="en-US" b="0" i="0" dirty="0">
                <a:effectLst/>
                <a:latin typeface="Arial Nova" panose="020B0504020202020204" pitchFamily="34" charset="0"/>
              </a:rPr>
              <a:t>Serves as a </a:t>
            </a:r>
            <a:r>
              <a:rPr lang="en-US" i="0" dirty="0">
                <a:effectLst/>
                <a:latin typeface="Arial Nova" panose="020B0504020202020204" pitchFamily="34" charset="0"/>
              </a:rPr>
              <a:t>conduit for public information </a:t>
            </a:r>
            <a:r>
              <a:rPr lang="en-US" b="0" i="0" dirty="0">
                <a:effectLst/>
                <a:latin typeface="Arial Nova" panose="020B0504020202020204" pitchFamily="34" charset="0"/>
              </a:rPr>
              <a:t>and as a formal channel of community involvement and communication related to the decommissioning project.</a:t>
            </a:r>
          </a:p>
          <a:p>
            <a:pPr lvl="1" fontAlgn="base"/>
            <a:r>
              <a:rPr lang="en-US" dirty="0">
                <a:latin typeface="Arial Nova" panose="020B0504020202020204" pitchFamily="34" charset="0"/>
              </a:rPr>
              <a:t>P</a:t>
            </a:r>
            <a:r>
              <a:rPr lang="en-US" b="0" i="0" dirty="0">
                <a:effectLst/>
                <a:latin typeface="Arial Nova" panose="020B0504020202020204" pitchFamily="34" charset="0"/>
              </a:rPr>
              <a:t>rovides community feedback to TMI-2</a:t>
            </a:r>
            <a:r>
              <a:rPr lang="en-US" b="0" i="1" dirty="0">
                <a:effectLst/>
                <a:latin typeface="Arial Nova" panose="020B0504020202020204" pitchFamily="34" charset="0"/>
              </a:rPr>
              <a:t>Solutions</a:t>
            </a:r>
            <a:r>
              <a:rPr lang="en-US" b="0" i="0" dirty="0">
                <a:effectLst/>
                <a:latin typeface="Arial Nova" panose="020B0504020202020204" pitchFamily="34" charset="0"/>
              </a:rPr>
              <a:t> including any issues or concerns related to TMI-2 decommissioning activities.</a:t>
            </a:r>
          </a:p>
          <a:p>
            <a:pPr lvl="1" fontAlgn="base"/>
            <a:r>
              <a:rPr lang="en-US" b="0" i="0" dirty="0">
                <a:effectLst/>
                <a:latin typeface="Arial Nova" panose="020B0504020202020204" pitchFamily="34" charset="0"/>
              </a:rPr>
              <a:t>Includes a broad cross-section of members who are nominated by various community, business, and government organizations from around Three Mile Island.</a:t>
            </a:r>
          </a:p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E74CF2-AD30-456C-6DB7-007F9324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3" y="421083"/>
            <a:ext cx="10515600" cy="840044"/>
          </a:xfrm>
        </p:spPr>
        <p:txBody>
          <a:bodyPr/>
          <a:lstStyle/>
          <a:p>
            <a:r>
              <a:rPr lang="en-US" sz="3500" u="sng" dirty="0">
                <a:latin typeface="Arial Nova" panose="020B0504020202020204" pitchFamily="34" charset="0"/>
              </a:rPr>
              <a:t>TMI-2 CAP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13BDE-D4D9-1943-6911-5F2E2E938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7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8D719D-8826-3286-33F6-67B26D95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48" y="1732847"/>
            <a:ext cx="9055608" cy="44815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ova" panose="020B0504020202020204" pitchFamily="34" charset="0"/>
              </a:rPr>
              <a:t>Approval of Previous CAP Minutes</a:t>
            </a:r>
          </a:p>
          <a:p>
            <a:endParaRPr lang="en-US" sz="1000" dirty="0">
              <a:latin typeface="Arial Nova" panose="020B0504020202020204" pitchFamily="34" charset="0"/>
            </a:endParaRPr>
          </a:p>
          <a:p>
            <a:r>
              <a:rPr lang="en-US" sz="2400" dirty="0">
                <a:latin typeface="Arial Nova" panose="020B0504020202020204" pitchFamily="34" charset="0"/>
              </a:rPr>
              <a:t>TMI-2 CAP Membership</a:t>
            </a:r>
          </a:p>
          <a:p>
            <a:pPr lvl="1"/>
            <a:r>
              <a:rPr lang="en-US" sz="2000" dirty="0">
                <a:latin typeface="Arial Nova" panose="020B0504020202020204" pitchFamily="34" charset="0"/>
              </a:rPr>
              <a:t>Member attendance</a:t>
            </a:r>
          </a:p>
          <a:p>
            <a:pPr lvl="1"/>
            <a:r>
              <a:rPr lang="en-US" sz="2000" dirty="0">
                <a:latin typeface="Arial Nova" panose="020B0504020202020204" pitchFamily="34" charset="0"/>
              </a:rPr>
              <a:t>Nominations and vote for CAP Vice Chair</a:t>
            </a:r>
            <a:endParaRPr lang="en-US" sz="2267" dirty="0">
              <a:latin typeface="Arial Nova" panose="020B0504020202020204" pitchFamily="34" charset="0"/>
            </a:endParaRPr>
          </a:p>
          <a:p>
            <a:endParaRPr lang="en-US" sz="1000" dirty="0">
              <a:latin typeface="Arial Nova" panose="020B0504020202020204" pitchFamily="34" charset="0"/>
            </a:endParaRPr>
          </a:p>
          <a:p>
            <a:r>
              <a:rPr lang="en-US" sz="2267" dirty="0">
                <a:latin typeface="Arial Nova" panose="020B0504020202020204" pitchFamily="34" charset="0"/>
              </a:rPr>
              <a:t>Next CAP Meeting - Please check your calendars for Wednesday, September 24, 2025.</a:t>
            </a:r>
          </a:p>
          <a:p>
            <a:pPr lvl="1"/>
            <a:r>
              <a:rPr lang="en-US" sz="2000" dirty="0">
                <a:latin typeface="Arial Nova" panose="020B0504020202020204" pitchFamily="34" charset="0"/>
              </a:rPr>
              <a:t>Solicit input from CAP Members for future topics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C25AA-0435-9AF6-7C8E-C45C358B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88" y="583584"/>
            <a:ext cx="10515600" cy="857049"/>
          </a:xfrm>
        </p:spPr>
        <p:txBody>
          <a:bodyPr/>
          <a:lstStyle/>
          <a:p>
            <a:r>
              <a:rPr lang="en-US" sz="3600" u="sng" dirty="0">
                <a:latin typeface="Arial Nova" panose="020B0504020202020204" pitchFamily="34" charset="0"/>
              </a:rPr>
              <a:t>TMI-2 CAP Business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2D9D-B12E-D1AB-1FF8-698EF9568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4A8-FF4E-46E8-9C8E-0709A9A6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3" y="1113552"/>
            <a:ext cx="6763657" cy="1156066"/>
          </a:xfrm>
        </p:spPr>
        <p:txBody>
          <a:bodyPr/>
          <a:lstStyle/>
          <a:p>
            <a:r>
              <a:rPr lang="en-US" sz="4400" dirty="0">
                <a:latin typeface="Arial Nova"/>
              </a:rPr>
              <a:t>TMI-2 Decommissioning</a:t>
            </a:r>
            <a:r>
              <a:rPr lang="en-US" sz="4800" dirty="0">
                <a:latin typeface="Arial Nova"/>
              </a:rPr>
              <a:t> </a:t>
            </a:r>
            <a:r>
              <a:rPr lang="en-US" sz="4400" dirty="0">
                <a:latin typeface="Arial Nova"/>
              </a:rPr>
              <a:t>Status Update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58ABF9-E75D-47D6-80A9-0957B953E248}"/>
              </a:ext>
            </a:extLst>
          </p:cNvPr>
          <p:cNvSpPr txBox="1">
            <a:spLocks/>
          </p:cNvSpPr>
          <p:nvPr/>
        </p:nvSpPr>
        <p:spPr>
          <a:xfrm>
            <a:off x="5359400" y="2475316"/>
            <a:ext cx="6172200" cy="1156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rgbClr val="3091BD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Paul Ross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Nova"/>
              </a:rPr>
              <a:t>TMI-2 Project Director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 Nov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37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B8B680-B704-43EF-B061-9199A619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49"/>
            <a:ext cx="10515600" cy="43108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Arial Nova"/>
                <a:ea typeface="Calibri" panose="020F0502020204030204" pitchFamily="34" charset="0"/>
                <a:cs typeface="Times New Roman"/>
              </a:rPr>
              <a:t>TMI-2 Background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1400" dirty="0">
              <a:latin typeface="Arial Nova"/>
              <a:ea typeface="Calibri" panose="020F0502020204030204" pitchFamily="34" charset="0"/>
              <a:cs typeface="Times New Roman"/>
            </a:endParaRP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Arial Nova"/>
                <a:ea typeface="Calibri" panose="020F0502020204030204" pitchFamily="34" charset="0"/>
                <a:cs typeface="Times New Roman"/>
              </a:rPr>
              <a:t>TMI-2 Decommissioning Project Update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1400" dirty="0">
              <a:latin typeface="Arial Nova"/>
              <a:ea typeface="Calibri" panose="020F0502020204030204" pitchFamily="34" charset="0"/>
              <a:cs typeface="Times New Roman"/>
            </a:endParaRP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Arial Nova"/>
                <a:ea typeface="Calibri" panose="020F0502020204030204" pitchFamily="34" charset="0"/>
                <a:cs typeface="Times New Roman"/>
              </a:rPr>
              <a:t>Waste Update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1400" dirty="0">
              <a:latin typeface="Arial Nova"/>
              <a:ea typeface="Calibri" panose="020F0502020204030204" pitchFamily="34" charset="0"/>
              <a:cs typeface="Times New Roman"/>
            </a:endParaRP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Arial Nova"/>
                <a:ea typeface="Calibri" panose="020F0502020204030204" pitchFamily="34" charset="0"/>
                <a:cs typeface="Times New Roman"/>
              </a:rPr>
              <a:t>Environmental Monitoring Maps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1400" dirty="0">
              <a:latin typeface="Arial Nova"/>
              <a:ea typeface="Calibri" panose="020F0502020204030204" pitchFamily="34" charset="0"/>
              <a:cs typeface="Times New Roman"/>
            </a:endParaRP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Arial Nova"/>
                <a:ea typeface="Calibri" panose="020F0502020204030204" pitchFamily="34" charset="0"/>
                <a:cs typeface="Times New Roman"/>
              </a:rPr>
              <a:t>Regulatory Update</a:t>
            </a: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Arial Nova"/>
              <a:ea typeface="Calibri" panose="020F0502020204030204" pitchFamily="34" charset="0"/>
              <a:cs typeface="Times New Roman"/>
            </a:endParaRPr>
          </a:p>
          <a:p>
            <a:pPr marL="304165" indent="-304165"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Arial Nova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55153A-A0E9-416D-BF91-5C5584B7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93"/>
            <a:ext cx="10515600" cy="1180355"/>
          </a:xfrm>
        </p:spPr>
        <p:txBody>
          <a:bodyPr/>
          <a:lstStyle/>
          <a:p>
            <a:r>
              <a:rPr lang="en-US" sz="3500" u="sng" dirty="0">
                <a:latin typeface="Arial Nova"/>
              </a:rPr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300DA-4E27-4EC6-8941-95169E110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8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05C692-E702-FBA9-4031-8AE650F2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1559"/>
            <a:ext cx="10815085" cy="3748616"/>
          </a:xfrm>
        </p:spPr>
        <p:txBody>
          <a:bodyPr>
            <a:normAutofit/>
          </a:bodyPr>
          <a:lstStyle/>
          <a:p>
            <a:r>
              <a:rPr lang="en-US" dirty="0"/>
              <a:t>TMI-2 Tour Activities</a:t>
            </a:r>
          </a:p>
          <a:p>
            <a:pPr lvl="1"/>
            <a:r>
              <a:rPr lang="en-US" dirty="0"/>
              <a:t>PA State Historic Preservation Office / PA Historical Museum / PADEP Tour</a:t>
            </a:r>
          </a:p>
          <a:p>
            <a:pPr lvl="2"/>
            <a:r>
              <a:rPr lang="en-US" dirty="0"/>
              <a:t>11/20/24 </a:t>
            </a:r>
            <a:r>
              <a:rPr lang="en-US" dirty="0">
                <a:sym typeface="Wingdings" panose="05000000000000000000" pitchFamily="2" charset="2"/>
              </a:rPr>
              <a:t> turnover of some historical items (</a:t>
            </a:r>
            <a:r>
              <a:rPr lang="en-US" dirty="0" err="1">
                <a:sym typeface="Wingdings" panose="05000000000000000000" pitchFamily="2" charset="2"/>
              </a:rPr>
              <a:t>lucite</a:t>
            </a:r>
            <a:r>
              <a:rPr lang="en-US" dirty="0">
                <a:sym typeface="Wingdings" panose="05000000000000000000" pitchFamily="2" charset="2"/>
              </a:rPr>
              <a:t> model of damaged core, </a:t>
            </a:r>
            <a:r>
              <a:rPr lang="en-US" dirty="0" err="1">
                <a:sym typeface="Wingdings" panose="05000000000000000000" pitchFamily="2" charset="2"/>
              </a:rPr>
              <a:t>etc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PA DEP and Japanese Regulatory Tour – January 2025</a:t>
            </a:r>
          </a:p>
          <a:p>
            <a:pPr lvl="1"/>
            <a:endParaRPr lang="en-US" dirty="0"/>
          </a:p>
          <a:p>
            <a:r>
              <a:rPr lang="en-US" dirty="0"/>
              <a:t>Routine calls with PA Bureau of Radiation Protection and PA State Historic Preservation Office (SHPO)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8C953C-8989-6C5C-E3C4-763FB8A7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916515"/>
          </a:xfrm>
        </p:spPr>
        <p:txBody>
          <a:bodyPr/>
          <a:lstStyle/>
          <a:p>
            <a:r>
              <a:rPr lang="en-US" dirty="0"/>
              <a:t>Visitors /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6306F-0B31-CDE7-2CFB-A50A61E65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BC8987-29FE-D032-EA5D-DC627FD84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 1 – Planning, Engineering, Remediation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1a – Preparation for Decommissioning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 1b – Fuel Bearing Material Recovery and Source Term Reduction (2023 – 2029)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– Typical Decommissioning and Dismantlement, Site Remediation, License Termination (2030 – 2037)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3 – Fuel Bearing Material Management (2029 – 2052)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3C569A-3160-3CBD-2935-0567D1BD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03" y="327552"/>
            <a:ext cx="10679097" cy="1187407"/>
          </a:xfrm>
        </p:spPr>
        <p:txBody>
          <a:bodyPr/>
          <a:lstStyle/>
          <a:p>
            <a:r>
              <a:rPr lang="en-US" sz="3000" u="sng" dirty="0">
                <a:latin typeface="Arial Nova" panose="020B0504020202020204" pitchFamily="34" charset="0"/>
                <a:cs typeface="Arial" panose="020B0604020202020204" pitchFamily="34" charset="0"/>
              </a:rPr>
              <a:t>TMI-2 Decommissioning Project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CE8A-6CA4-08C9-FEF1-EC20A7F4C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3522AA-FC92-4C71-B3E8-E8495488A06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386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813c24-36e2-4245-aebc-a83c21cd4aa7" xsi:nil="true"/>
    <lcf76f155ced4ddcb4097134ff3c332f xmlns="94737f37-7f08-4e87-a125-15192b11f1b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1D3F173ED5784B8D14DD32F49BAD7C" ma:contentTypeVersion="21" ma:contentTypeDescription="Create a new document." ma:contentTypeScope="" ma:versionID="98ce4f39b061c4ee419ebee0fb7aefa5">
  <xsd:schema xmlns:xsd="http://www.w3.org/2001/XMLSchema" xmlns:xs="http://www.w3.org/2001/XMLSchema" xmlns:p="http://schemas.microsoft.com/office/2006/metadata/properties" xmlns:ns2="6d813c24-36e2-4245-aebc-a83c21cd4aa7" xmlns:ns3="94737f37-7f08-4e87-a125-15192b11f1b1" targetNamespace="http://schemas.microsoft.com/office/2006/metadata/properties" ma:root="true" ma:fieldsID="f446e3397e7588c1847f19d2faa42f8b" ns2:_="" ns3:_="">
    <xsd:import namespace="6d813c24-36e2-4245-aebc-a83c21cd4aa7"/>
    <xsd:import namespace="94737f37-7f08-4e87-a125-15192b11f1b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13c24-36e2-4245-aebc-a83c21cd4a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f9c3bc7-0e26-4aad-8944-b4f31d7d51d8}" ma:internalName="TaxCatchAll" ma:showField="CatchAllData" ma:web="6d813c24-36e2-4245-aebc-a83c21cd4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37f37-7f08-4e87-a125-15192b11f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bc7f07-b1d0-4b99-8ded-d46a714068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05867E-F78C-4BAF-BE01-C15BB768B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F754D8-E69C-4740-B1AF-2739153EF222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94737f37-7f08-4e87-a125-15192b11f1b1"/>
    <ds:schemaRef ds:uri="http://schemas.microsoft.com/office/2006/metadata/properties"/>
    <ds:schemaRef ds:uri="http://schemas.openxmlformats.org/package/2006/metadata/core-properties"/>
    <ds:schemaRef ds:uri="6d813c24-36e2-4245-aebc-a83c21cd4aa7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F0F7F5-BF9F-4B37-89AF-1430A902F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813c24-36e2-4245-aebc-a83c21cd4aa7"/>
    <ds:schemaRef ds:uri="94737f37-7f08-4e87-a125-15192b11f1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24426</TotalTime>
  <Words>1611</Words>
  <Application>Microsoft Office PowerPoint</Application>
  <PresentationFormat>Widescreen</PresentationFormat>
  <Paragraphs>282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Arial</vt:lpstr>
      <vt:lpstr>Arial Nova</vt:lpstr>
      <vt:lpstr>Calibri</vt:lpstr>
      <vt:lpstr>Wingdings</vt:lpstr>
      <vt:lpstr>Custom Design</vt:lpstr>
      <vt:lpstr>Acrobat Document</vt:lpstr>
      <vt:lpstr>PowerPoint Presentation</vt:lpstr>
      <vt:lpstr>Welcome &amp; Attendance</vt:lpstr>
      <vt:lpstr>PowerPoint Presentation</vt:lpstr>
      <vt:lpstr>TMI-2 CAP Introduction</vt:lpstr>
      <vt:lpstr>TMI-2 CAP Business</vt:lpstr>
      <vt:lpstr>TMI-2 Decommissioning Status Update</vt:lpstr>
      <vt:lpstr>Agenda</vt:lpstr>
      <vt:lpstr>Visitors / Communications</vt:lpstr>
      <vt:lpstr>TMI-2 Decommissioning Project Update</vt:lpstr>
      <vt:lpstr>Phase 1b Schedule</vt:lpstr>
      <vt:lpstr>Phase 1b Activities</vt:lpstr>
      <vt:lpstr>Key Scope Progress</vt:lpstr>
      <vt:lpstr>Key Scope Progress</vt:lpstr>
      <vt:lpstr>Decommissioning Work: Robotic Equipment and Training</vt:lpstr>
      <vt:lpstr>Decommissioning Work: Equipment Hatch Enlargement</vt:lpstr>
      <vt:lpstr>Decommissioning Work: Decommissioning Support Building (DSB)</vt:lpstr>
      <vt:lpstr>Waste Planning and Shipments</vt:lpstr>
      <vt:lpstr>Environmental Monitoring  Update</vt:lpstr>
      <vt:lpstr>Environmental Monitoring</vt:lpstr>
      <vt:lpstr>Environmental  Monitoring</vt:lpstr>
      <vt:lpstr>Environmental Monitoring</vt:lpstr>
      <vt:lpstr>Environmental Monitoring</vt:lpstr>
      <vt:lpstr>Environmental Monitoring Types of Media Monitored</vt:lpstr>
      <vt:lpstr>Environmental Monitoring Types of Media Monitored (Cont.)</vt:lpstr>
      <vt:lpstr>Environmental Monitoring</vt:lpstr>
      <vt:lpstr>Regulatory Update</vt:lpstr>
      <vt:lpstr>Licensing Activities Update</vt:lpstr>
      <vt:lpstr>Receive Links for Public  Documents for TMI-2 via Email</vt:lpstr>
      <vt:lpstr>Oversight Comments</vt:lpstr>
      <vt:lpstr>PowerPoint Presentation</vt:lpstr>
      <vt:lpstr>PowerPoint Presentation</vt:lpstr>
      <vt:lpstr>CAP Business (cont.)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E. Pell</dc:creator>
  <cp:lastModifiedBy>Tim Devik</cp:lastModifiedBy>
  <cp:revision>30</cp:revision>
  <cp:lastPrinted>2025-03-20T11:08:38Z</cp:lastPrinted>
  <dcterms:created xsi:type="dcterms:W3CDTF">2023-04-19T21:32:03Z</dcterms:created>
  <dcterms:modified xsi:type="dcterms:W3CDTF">2025-03-20T20:25:08Z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0x010100281D3F173ED5784B8D14DD32F49BAD7C</vt:lpwstr>
  </property>
  <property fmtid="{D5CDD505-2E9C-101B-9397-08002B2CF9AE}" pid="3" name="MediaServiceImageTags">
    <vt:lpwstr/>
  </property>
</Properties>
</file>